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3" r:id="rId3"/>
    <p:sldMasterId id="2147483688" r:id="rId4"/>
    <p:sldMasterId id="2147483702" r:id="rId5"/>
    <p:sldMasterId id="2147483709" r:id="rId6"/>
    <p:sldMasterId id="2147483725" r:id="rId7"/>
  </p:sldMasterIdLst>
  <p:notesMasterIdLst>
    <p:notesMasterId r:id="rId40"/>
  </p:notesMasterIdLst>
  <p:sldIdLst>
    <p:sldId id="256" r:id="rId8"/>
    <p:sldId id="456" r:id="rId9"/>
    <p:sldId id="672" r:id="rId10"/>
    <p:sldId id="644" r:id="rId11"/>
    <p:sldId id="510" r:id="rId12"/>
    <p:sldId id="659" r:id="rId13"/>
    <p:sldId id="629" r:id="rId14"/>
    <p:sldId id="664" r:id="rId15"/>
    <p:sldId id="663" r:id="rId16"/>
    <p:sldId id="651" r:id="rId17"/>
    <p:sldId id="578" r:id="rId18"/>
    <p:sldId id="417" r:id="rId19"/>
    <p:sldId id="671" r:id="rId20"/>
    <p:sldId id="641" r:id="rId21"/>
    <p:sldId id="648" r:id="rId22"/>
    <p:sldId id="670" r:id="rId23"/>
    <p:sldId id="669" r:id="rId24"/>
    <p:sldId id="667" r:id="rId25"/>
    <p:sldId id="418" r:id="rId26"/>
    <p:sldId id="407" r:id="rId27"/>
    <p:sldId id="410" r:id="rId28"/>
    <p:sldId id="440" r:id="rId29"/>
    <p:sldId id="444" r:id="rId30"/>
    <p:sldId id="447" r:id="rId31"/>
    <p:sldId id="448" r:id="rId32"/>
    <p:sldId id="360" r:id="rId33"/>
    <p:sldId id="361" r:id="rId34"/>
    <p:sldId id="362" r:id="rId35"/>
    <p:sldId id="673" r:id="rId36"/>
    <p:sldId id="420" r:id="rId37"/>
    <p:sldId id="370" r:id="rId38"/>
    <p:sldId id="25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56026" autoAdjust="0"/>
  </p:normalViewPr>
  <p:slideViewPr>
    <p:cSldViewPr snapToGrid="0">
      <p:cViewPr varScale="1">
        <p:scale>
          <a:sx n="38" d="100"/>
          <a:sy n="38" d="100"/>
        </p:scale>
        <p:origin x="16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overlay val="1"/>
    </c:title>
    <c:autoTitleDeleted val="0"/>
    <c:plotArea>
      <c:layout>
        <c:manualLayout>
          <c:layoutTarget val="inner"/>
          <c:xMode val="edge"/>
          <c:yMode val="edge"/>
          <c:x val="0.220416"/>
          <c:y val="6.46259E-2"/>
          <c:w val="0.55127449758164804"/>
          <c:h val="0.52888317531737095"/>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extLst>
              <c:ext xmlns:c16="http://schemas.microsoft.com/office/drawing/2014/chart" uri="{C3380CC4-5D6E-409C-BE32-E72D297353CC}">
                <c16:uniqueId val="{00000001-D54D-4930-BBB0-AC057A213181}"/>
              </c:ext>
            </c:extLst>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extLst>
              <c:ext xmlns:c16="http://schemas.microsoft.com/office/drawing/2014/chart" uri="{C3380CC4-5D6E-409C-BE32-E72D297353CC}">
                <c16:uniqueId val="{00000003-D54D-4930-BBB0-AC057A213181}"/>
              </c:ext>
            </c:extLst>
          </c:dPt>
          <c:dPt>
            <c:idx val="2"/>
            <c:invertIfNegative val="0"/>
            <c:bubble3D val="0"/>
            <c:spPr>
              <a:solidFill>
                <a:srgbClr val="FF0000"/>
              </a:solidFill>
              <a:ln w="12700" cap="flat">
                <a:noFill/>
                <a:miter lim="400000"/>
              </a:ln>
              <a:effectLst/>
            </c:spPr>
            <c:extLst>
              <c:ext xmlns:c16="http://schemas.microsoft.com/office/drawing/2014/chart" uri="{C3380CC4-5D6E-409C-BE32-E72D297353CC}">
                <c16:uniqueId val="{00000005-D54D-4930-BBB0-AC057A213181}"/>
              </c:ext>
            </c:extLst>
          </c:dPt>
          <c:dPt>
            <c:idx val="3"/>
            <c:invertIfNegative val="0"/>
            <c:bubble3D val="0"/>
            <c:spPr>
              <a:solidFill>
                <a:srgbClr val="FF0000"/>
              </a:solidFill>
              <a:ln w="12700" cap="flat">
                <a:noFill/>
                <a:miter lim="400000"/>
              </a:ln>
              <a:effectLst/>
            </c:spPr>
            <c:extLst>
              <c:ext xmlns:c16="http://schemas.microsoft.com/office/drawing/2014/chart" uri="{C3380CC4-5D6E-409C-BE32-E72D297353CC}">
                <c16:uniqueId val="{00000007-D54D-4930-BBB0-AC057A213181}"/>
              </c:ext>
            </c:extLst>
          </c:dPt>
          <c:dPt>
            <c:idx val="4"/>
            <c:invertIfNegative val="0"/>
            <c:bubble3D val="0"/>
            <c:spPr>
              <a:solidFill>
                <a:srgbClr val="FF0000"/>
              </a:solidFill>
              <a:ln w="12700" cap="flat">
                <a:noFill/>
                <a:miter lim="400000"/>
              </a:ln>
              <a:effectLst/>
            </c:spPr>
            <c:extLst>
              <c:ext xmlns:c16="http://schemas.microsoft.com/office/drawing/2014/chart" uri="{C3380CC4-5D6E-409C-BE32-E72D297353CC}">
                <c16:uniqueId val="{00000009-D54D-4930-BBB0-AC057A213181}"/>
              </c:ext>
            </c:extLst>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8.1999999999999993</c:v>
                </c:pt>
                <c:pt idx="2">
                  <c:v>8.6999999999999993</c:v>
                </c:pt>
                <c:pt idx="3">
                  <c:v>3.19</c:v>
                </c:pt>
                <c:pt idx="4">
                  <c:v>6.6</c:v>
                </c:pt>
              </c:numCache>
            </c:numRef>
          </c:val>
          <c:extLst>
            <c:ext xmlns:c16="http://schemas.microsoft.com/office/drawing/2014/chart" uri="{C3380CC4-5D6E-409C-BE32-E72D297353CC}">
              <c16:uniqueId val="{0000000A-D54D-4930-BBB0-AC057A213181}"/>
            </c:ext>
          </c:extLst>
        </c:ser>
        <c:dLbls>
          <c:showLegendKey val="0"/>
          <c:showVal val="0"/>
          <c:showCatName val="0"/>
          <c:showSerName val="0"/>
          <c:showPercent val="0"/>
          <c:showBubbleSize val="0"/>
        </c:dLbls>
        <c:gapWidth val="40"/>
        <c:overlap val="-10"/>
        <c:axId val="-2108494984"/>
        <c:axId val="-2125488344"/>
      </c:barChart>
      <c:catAx>
        <c:axId val="-2108494984"/>
        <c:scaling>
          <c:orientation val="maxMin"/>
        </c:scaling>
        <c:delete val="1"/>
        <c:axPos val="l"/>
        <c:numFmt formatCode="General" sourceLinked="0"/>
        <c:majorTickMark val="none"/>
        <c:minorTickMark val="none"/>
        <c:tickLblPos val="nextTo"/>
        <c:crossAx val="-2125488344"/>
        <c:crosses val="autoZero"/>
        <c:auto val="1"/>
        <c:lblAlgn val="ctr"/>
        <c:lblOffset val="100"/>
        <c:noMultiLvlLbl val="1"/>
      </c:catAx>
      <c:valAx>
        <c:axId val="-2125488344"/>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849498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8F9A8-C822-4C25-BEF3-15EB85870EEF}" type="datetimeFigureOut">
              <a:rPr lang="en-US" smtClean="0"/>
              <a:t>6/19/2019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BF94B-7D89-4CB9-906B-ED632D60F38F}" type="slidenum">
              <a:rPr lang="en-US" smtClean="0"/>
              <a:t>‹#›</a:t>
            </a:fld>
            <a:endParaRPr lang="en-US"/>
          </a:p>
        </p:txBody>
      </p:sp>
    </p:spTree>
    <p:extLst>
      <p:ext uri="{BB962C8B-B14F-4D97-AF65-F5344CB8AC3E}">
        <p14:creationId xmlns:p14="http://schemas.microsoft.com/office/powerpoint/2010/main" val="73805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oscon.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slide</a:t>
            </a:r>
            <a:r>
              <a:rPr lang="en-US" baseline="0" dirty="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99306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solidFill>
                  <a:schemeClr val="dk1"/>
                </a:solidFill>
              </a:rPr>
              <a:t>Mention</a:t>
            </a:r>
            <a:r>
              <a:rPr lang="en-US" baseline="0" dirty="0">
                <a:solidFill>
                  <a:schemeClr val="dk1"/>
                </a:solidFill>
              </a:rPr>
              <a:t> the opinionated platform.</a:t>
            </a:r>
          </a:p>
          <a:p>
            <a:pPr>
              <a:spcBef>
                <a:spcPts val="0"/>
              </a:spcBef>
              <a:buNone/>
            </a:pPr>
            <a:endParaRPr lang="en-US" baseline="0" dirty="0">
              <a:solidFill>
                <a:schemeClr val="dk1"/>
              </a:solidFill>
            </a:endParaRPr>
          </a:p>
          <a:p>
            <a:pPr>
              <a:spcBef>
                <a:spcPts val="0"/>
              </a:spcBef>
              <a:buNone/>
            </a:pPr>
            <a:r>
              <a:rPr lang="en-US" baseline="0" dirty="0">
                <a:solidFill>
                  <a:schemeClr val="dk1"/>
                </a:solidFill>
              </a:rPr>
              <a:t>Structured </a:t>
            </a:r>
            <a:r>
              <a:rPr lang="en-US" baseline="0" dirty="0" err="1">
                <a:solidFill>
                  <a:schemeClr val="dk1"/>
                </a:solidFill>
              </a:rPr>
              <a:t>vs</a:t>
            </a:r>
            <a:r>
              <a:rPr lang="en-US" baseline="0" dirty="0">
                <a:solidFill>
                  <a:schemeClr val="dk1"/>
                </a:solidFill>
              </a:rPr>
              <a:t> Unstructured.</a:t>
            </a:r>
          </a:p>
          <a:p>
            <a:pPr>
              <a:spcBef>
                <a:spcPts val="0"/>
              </a:spcBef>
              <a:buNone/>
            </a:pPr>
            <a:endParaRPr lang="en-US" baseline="0" dirty="0">
              <a:solidFill>
                <a:schemeClr val="dk1"/>
              </a:solidFill>
            </a:endParaRPr>
          </a:p>
          <a:p>
            <a:pPr>
              <a:spcBef>
                <a:spcPts val="0"/>
              </a:spcBef>
              <a:buNone/>
            </a:pPr>
            <a:r>
              <a:rPr lang="en-US" baseline="0" dirty="0">
                <a:solidFill>
                  <a:schemeClr val="dk1"/>
                </a:solidFill>
              </a:rPr>
              <a:t>The word platform is thrown around </a:t>
            </a:r>
            <a:r>
              <a:rPr lang="en-US" baseline="0" dirty="0" err="1">
                <a:solidFill>
                  <a:schemeClr val="dk1"/>
                </a:solidFill>
              </a:rPr>
              <a:t>alot</a:t>
            </a:r>
            <a:r>
              <a:rPr lang="en-US" baseline="0" dirty="0">
                <a:solidFill>
                  <a:schemeClr val="dk1"/>
                </a:solidFill>
              </a:rPr>
              <a:t> these days.  You’ve probably heard the word </a:t>
            </a:r>
            <a:r>
              <a:rPr lang="en-US" baseline="0" dirty="0" err="1">
                <a:solidFill>
                  <a:schemeClr val="dk1"/>
                </a:solidFill>
              </a:rPr>
              <a:t>PaaS</a:t>
            </a:r>
            <a:r>
              <a:rPr lang="en-US" baseline="0" dirty="0">
                <a:solidFill>
                  <a:schemeClr val="dk1"/>
                </a:solidFill>
              </a:rPr>
              <a:t> a few times already – its become the word of the year already.  However, lets make a distinction, structured platforms </a:t>
            </a:r>
            <a:r>
              <a:rPr lang="en-US" baseline="0" dirty="0" err="1">
                <a:solidFill>
                  <a:schemeClr val="dk1"/>
                </a:solidFill>
              </a:rPr>
              <a:t>vs</a:t>
            </a:r>
            <a:r>
              <a:rPr lang="en-US" baseline="0" dirty="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3598962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a:p>
          <a:p>
            <a:endParaRPr lang="en-US" dirty="0"/>
          </a:p>
        </p:txBody>
      </p:sp>
    </p:spTree>
    <p:extLst>
      <p:ext uri="{BB962C8B-B14F-4D97-AF65-F5344CB8AC3E}">
        <p14:creationId xmlns:p14="http://schemas.microsoft.com/office/powerpoint/2010/main" val="2068611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157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And all of this is enforced through strict API contracts that allow you to go FAST and be safe.</a:t>
            </a:r>
          </a:p>
          <a:p>
            <a:endParaRPr lang="en-US" baseline="0" dirty="0"/>
          </a:p>
          <a:p>
            <a:r>
              <a:rPr lang="en-US" baseline="0" dirty="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a:t>PaaS</a:t>
            </a:r>
            <a:r>
              <a:rPr lang="en-US" baseline="0" dirty="0"/>
              <a:t> across any cloud provider.  To achieve this, cloud foundry is first and foremost built for running mission critical applications and </a:t>
            </a:r>
            <a:r>
              <a:rPr lang="en-US" baseline="0" dirty="0" err="1"/>
              <a:t>microservices</a:t>
            </a:r>
            <a:r>
              <a:rPr lang="en-US" baseline="0" dirty="0"/>
              <a:t> at scale.  It empowers developers by providing the flexibility of working with </a:t>
            </a:r>
            <a:r>
              <a:rPr lang="en-US" baseline="0" dirty="0" err="1"/>
              <a:t>Docker</a:t>
            </a:r>
            <a:r>
              <a:rPr lang="en-US" baseline="0" dirty="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a:t>IaaS</a:t>
            </a:r>
            <a:r>
              <a:rPr lang="en-US" baseline="0" dirty="0"/>
              <a:t> functions, can stand up a cloud foundry install with ease.  How does a system like this work together?  It requires communication, not only between </a:t>
            </a:r>
            <a:r>
              <a:rPr lang="en-US" baseline="0" dirty="0" err="1"/>
              <a:t>Dev</a:t>
            </a:r>
            <a:r>
              <a:rPr lang="en-US" baseline="0" dirty="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a:t>forther</a:t>
            </a:r>
            <a:r>
              <a:rPr lang="en-US" baseline="0" dirty="0"/>
              <a:t> by 12factor.net (</a:t>
            </a:r>
            <a:r>
              <a:rPr lang="en-US" baseline="0" dirty="0" err="1"/>
              <a:t>Heroku</a:t>
            </a:r>
            <a:r>
              <a:rPr lang="en-US" baseline="0" dirty="0"/>
              <a:t>), a developer can construct an app to be </a:t>
            </a:r>
            <a:r>
              <a:rPr lang="en-US" baseline="0" dirty="0" err="1"/>
              <a:t>resiliant</a:t>
            </a:r>
            <a:r>
              <a:rPr lang="en-US" baseline="0" dirty="0"/>
              <a:t>, use polyglot </a:t>
            </a:r>
            <a:r>
              <a:rPr lang="en-US" baseline="0" dirty="0" err="1"/>
              <a:t>persistance</a:t>
            </a:r>
            <a:r>
              <a:rPr lang="en-US" baseline="0" dirty="0"/>
              <a:t>, implement </a:t>
            </a:r>
            <a:r>
              <a:rPr lang="en-US" baseline="0" dirty="0" err="1"/>
              <a:t>netflix</a:t>
            </a:r>
            <a:r>
              <a:rPr lang="en-US" baseline="0" dirty="0"/>
              <a:t> battle tested patterns, and deploy configuration changes to an app non </a:t>
            </a:r>
            <a:r>
              <a:rPr lang="en-US" baseline="0" dirty="0" err="1"/>
              <a:t>disruptivley</a:t>
            </a:r>
            <a:r>
              <a:rPr lang="en-US" baseline="0" dirty="0"/>
              <a:t>.  On the other side, the platform and </a:t>
            </a:r>
            <a:r>
              <a:rPr lang="en-US" baseline="0" dirty="0" err="1"/>
              <a:t>onfrastructure</a:t>
            </a:r>
            <a:r>
              <a:rPr lang="en-US" baseline="0" dirty="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a:t>api</a:t>
            </a:r>
            <a:r>
              <a:rPr lang="en-US" baseline="0" dirty="0"/>
              <a:t>.  These three things together, Application Framework, Runtime Platform, and </a:t>
            </a:r>
            <a:r>
              <a:rPr lang="en-US" baseline="0" dirty="0" err="1"/>
              <a:t>Infrasrtucture</a:t>
            </a:r>
            <a:r>
              <a:rPr lang="en-US" baseline="0" dirty="0"/>
              <a:t> automation are the key stones </a:t>
            </a:r>
            <a:r>
              <a:rPr lang="en-US" baseline="0" dirty="0" err="1"/>
              <a:t>fo</a:t>
            </a:r>
            <a:r>
              <a:rPr lang="en-US" baseline="0" dirty="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918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a:t>Highlight here that if we had a </a:t>
            </a:r>
            <a:r>
              <a:rPr lang="en-US" dirty="0" err="1"/>
              <a:t>Docker</a:t>
            </a:r>
            <a:r>
              <a:rPr lang="en-US" dirty="0"/>
              <a:t> step for building images, we would add</a:t>
            </a:r>
            <a:r>
              <a:rPr lang="en-US" baseline="0" dirty="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62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01700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fontScale="85000" lnSpcReduction="10000"/>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And, by using Pivotal, you reduce the number of servers that require HP/CA/IBM monitoring tools.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endParaRPr lang="en-US" dirty="0"/>
          </a:p>
        </p:txBody>
      </p:sp>
    </p:spTree>
    <p:extLst>
      <p:ext uri="{BB962C8B-B14F-4D97-AF65-F5344CB8AC3E}">
        <p14:creationId xmlns:p14="http://schemas.microsoft.com/office/powerpoint/2010/main" val="2987930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fontScale="77500" lnSpcReduction="20000"/>
          </a:bodyPr>
          <a:lstStyle/>
          <a:p>
            <a:pPr>
              <a:defRPr/>
            </a:pPr>
            <a:r>
              <a:rPr lang="en-US" b="1" dirty="0"/>
              <a:t>Key Platform Capabilities</a:t>
            </a:r>
          </a:p>
          <a:p>
            <a:pPr marL="226428" indent="-226428">
              <a:buAutoNum type="arabicParenR"/>
              <a:defRPr/>
            </a:pPr>
            <a:r>
              <a:rPr lang="en-US" b="1" dirty="0"/>
              <a:t>On Demand Scaling</a:t>
            </a:r>
          </a:p>
          <a:p>
            <a:pPr marL="226428" indent="-226428">
              <a:buAutoNum type="arabicParenR"/>
              <a:defRPr/>
            </a:pPr>
            <a:r>
              <a:rPr lang="en-US" b="1" dirty="0"/>
              <a:t>Application</a:t>
            </a:r>
            <a:r>
              <a:rPr lang="en-US" b="1" baseline="0" dirty="0"/>
              <a:t> Health Management</a:t>
            </a:r>
          </a:p>
          <a:p>
            <a:pPr marL="226428" indent="-226428">
              <a:buAutoNum type="arabicParenR"/>
              <a:defRPr/>
            </a:pPr>
            <a:r>
              <a:rPr lang="en-US" b="1" baseline="0" dirty="0"/>
              <a:t>Dynamic Routing &amp; Load Balancing</a:t>
            </a:r>
          </a:p>
          <a:p>
            <a:pPr marL="226428" indent="-226428">
              <a:buAutoNum type="arabicParenR"/>
              <a:defRPr/>
            </a:pPr>
            <a:r>
              <a:rPr lang="en-US" b="1" baseline="0" dirty="0"/>
              <a:t>Log and Metric Aggregation</a:t>
            </a:r>
          </a:p>
          <a:p>
            <a:pPr marL="226428" indent="-226428">
              <a:buAutoNum type="arabicParenR"/>
              <a:defRPr/>
            </a:pPr>
            <a:r>
              <a:rPr lang="en-US" b="1" baseline="0" dirty="0"/>
              <a:t>Security</a:t>
            </a:r>
            <a:endParaRPr lang="en-US" b="1" dirty="0"/>
          </a:p>
          <a:p>
            <a:pPr>
              <a:defRPr/>
            </a:pPr>
            <a:endParaRPr lang="en-US" b="1" dirty="0"/>
          </a:p>
          <a:p>
            <a:pPr>
              <a:defRPr/>
            </a:pPr>
            <a:r>
              <a:rPr lang="en-US" b="1" dirty="0"/>
              <a:t>WHAT</a:t>
            </a:r>
          </a:p>
          <a:p>
            <a:pPr>
              <a:defRPr/>
            </a:pPr>
            <a:r>
              <a:rPr lang="en-US" dirty="0"/>
              <a:t>Pivotal CF is next generation middleware that delivers 9 things that are typically delivered via point software products. </a:t>
            </a:r>
          </a:p>
          <a:p>
            <a:pPr>
              <a:defRPr/>
            </a:pPr>
            <a:endParaRPr lang="en-US" dirty="0"/>
          </a:p>
          <a:p>
            <a:pPr marL="226428" indent="-226428">
              <a:buFont typeface="Arial" charset="0"/>
              <a:buAutoNum type="arabicPeriod"/>
              <a:defRPr/>
            </a:pPr>
            <a:r>
              <a:rPr lang="en-US" dirty="0"/>
              <a:t>We provision operating systems and middleware. </a:t>
            </a:r>
          </a:p>
          <a:p>
            <a:pPr marL="226428" indent="-226428">
              <a:buFont typeface="Arial" charset="0"/>
              <a:buAutoNum type="arabicPeriod"/>
              <a:defRPr/>
            </a:pPr>
            <a:r>
              <a:rPr lang="en-US" dirty="0"/>
              <a:t>We deliver workload density without compromising application performance.</a:t>
            </a:r>
          </a:p>
          <a:p>
            <a:pPr marL="226428" indent="-226428">
              <a:buFont typeface="Arial" charset="0"/>
              <a:buAutoNum type="arabicPeriod"/>
              <a:defRPr/>
            </a:pPr>
            <a:r>
              <a:rPr lang="en-US" dirty="0"/>
              <a:t>We ensure that applications have appropriate network security safe guards to prevent security threats.</a:t>
            </a:r>
          </a:p>
          <a:p>
            <a:pPr marL="226428" indent="-226428">
              <a:buFont typeface="Arial" charset="0"/>
              <a:buAutoNum type="arabicPeriod"/>
              <a:defRPr/>
            </a:pPr>
            <a:r>
              <a:rPr lang="en-US" dirty="0"/>
              <a:t>We support application connections to external sources including databases and legacy middleware.</a:t>
            </a:r>
          </a:p>
          <a:p>
            <a:pPr marL="226428" indent="-226428">
              <a:buFont typeface="Arial" charset="0"/>
              <a:buAutoNum type="arabicPeriod"/>
              <a:defRPr/>
            </a:pPr>
            <a:r>
              <a:rPr lang="en-US" dirty="0"/>
              <a:t>We provide 4 levels of HA, with built in load balancing for scale in/out</a:t>
            </a:r>
          </a:p>
          <a:p>
            <a:pPr marL="226428" indent="-226428">
              <a:buFont typeface="Arial" charset="0"/>
              <a:buAutoNum type="arabicPeriod"/>
              <a:defRPr/>
            </a:pPr>
            <a:r>
              <a:rPr lang="en-US" dirty="0"/>
              <a:t>We support multi-tenant environments so that each line of business can operate with a discrete quota and isolated system access.</a:t>
            </a:r>
          </a:p>
          <a:p>
            <a:pPr marL="226428" indent="-226428">
              <a:buFont typeface="Arial" charset="0"/>
              <a:buAutoNum type="arabicPeriod"/>
              <a:defRPr/>
            </a:pPr>
            <a:r>
              <a:rPr lang="en-US" dirty="0"/>
              <a:t>We provision next generation data services including NOSQL databases, traditional databases and </a:t>
            </a:r>
            <a:r>
              <a:rPr lang="en-US" dirty="0" err="1"/>
              <a:t>hadoop</a:t>
            </a:r>
            <a:r>
              <a:rPr lang="en-US" dirty="0"/>
              <a:t> clusters.  </a:t>
            </a:r>
          </a:p>
          <a:p>
            <a:pPr marL="226428" indent="-226428">
              <a:buFont typeface="Arial" charset="0"/>
              <a:buAutoNum type="arabicPeriod"/>
              <a:defRPr/>
            </a:pPr>
            <a:r>
              <a:rPr lang="en-US" dirty="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a:t>We provide a built-in log aggregation service, built-in APM metrics and utilization based auto-scaling so that you can monitor the health of your applications and scale out without human or 3</a:t>
            </a:r>
            <a:r>
              <a:rPr lang="en-US" baseline="30000" dirty="0"/>
              <a:t>rd</a:t>
            </a:r>
            <a:r>
              <a:rPr lang="en-US" dirty="0"/>
              <a:t> party tool intervention.</a:t>
            </a:r>
          </a:p>
          <a:p>
            <a:pPr marL="226428" indent="-226428">
              <a:buFont typeface="Arial" charset="0"/>
              <a:buAutoNum type="arabicPeriod"/>
              <a:defRPr/>
            </a:pPr>
            <a:endParaRPr lang="en-US" dirty="0"/>
          </a:p>
          <a:p>
            <a:pPr>
              <a:defRPr/>
            </a:pPr>
            <a:r>
              <a:rPr lang="en-US" dirty="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extLst>
      <p:ext uri="{BB962C8B-B14F-4D97-AF65-F5344CB8AC3E}">
        <p14:creationId xmlns:p14="http://schemas.microsoft.com/office/powerpoint/2010/main" val="3180696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sz="1200" b="0" i="0" kern="1200" dirty="0">
                <a:solidFill>
                  <a:schemeClr val="tx1"/>
                </a:solidFill>
                <a:effectLst/>
                <a:latin typeface="+mn-lt"/>
                <a:ea typeface="+mn-ea"/>
                <a:cs typeface="+mn-cs"/>
              </a:rPr>
              <a:t>The twelve-factor app is a methodology for building software-as-a-service apps that:</a:t>
            </a:r>
          </a:p>
          <a:p>
            <a:r>
              <a:rPr lang="en-US" sz="1200" b="0" i="0" kern="1200" dirty="0">
                <a:solidFill>
                  <a:schemeClr val="tx1"/>
                </a:solidFill>
                <a:effectLst/>
                <a:latin typeface="+mn-lt"/>
                <a:ea typeface="+mn-ea"/>
                <a:cs typeface="+mn-cs"/>
              </a:rPr>
              <a:t>Use </a:t>
            </a:r>
            <a:r>
              <a:rPr lang="en-US" sz="1200" b="1" i="0" kern="1200" dirty="0">
                <a:solidFill>
                  <a:schemeClr val="tx1"/>
                </a:solidFill>
                <a:effectLst/>
                <a:latin typeface="+mn-lt"/>
                <a:ea typeface="+mn-ea"/>
                <a:cs typeface="+mn-cs"/>
              </a:rPr>
              <a:t>declarative</a:t>
            </a:r>
            <a:r>
              <a:rPr lang="en-US" sz="1200" b="0" i="0" kern="1200" dirty="0">
                <a:solidFill>
                  <a:schemeClr val="tx1"/>
                </a:solidFill>
                <a:effectLst/>
                <a:latin typeface="+mn-lt"/>
                <a:ea typeface="+mn-ea"/>
                <a:cs typeface="+mn-cs"/>
              </a:rPr>
              <a:t> formats for setup automation, to minimize time and cost for new developers joining the project;</a:t>
            </a:r>
          </a:p>
          <a:p>
            <a:r>
              <a:rPr lang="en-US" sz="1200" b="0" i="0" kern="1200" dirty="0">
                <a:solidFill>
                  <a:schemeClr val="tx1"/>
                </a:solidFill>
                <a:effectLst/>
                <a:latin typeface="+mn-lt"/>
                <a:ea typeface="+mn-ea"/>
                <a:cs typeface="+mn-cs"/>
              </a:rPr>
              <a:t>Have a </a:t>
            </a:r>
            <a:r>
              <a:rPr lang="en-US" sz="1200" b="1" i="0" kern="1200" dirty="0">
                <a:solidFill>
                  <a:schemeClr val="tx1"/>
                </a:solidFill>
                <a:effectLst/>
                <a:latin typeface="+mn-lt"/>
                <a:ea typeface="+mn-ea"/>
                <a:cs typeface="+mn-cs"/>
              </a:rPr>
              <a:t>clean contract</a:t>
            </a:r>
            <a:r>
              <a:rPr lang="en-US" sz="1200" b="0" i="0" kern="1200" dirty="0">
                <a:solidFill>
                  <a:schemeClr val="tx1"/>
                </a:solidFill>
                <a:effectLst/>
                <a:latin typeface="+mn-lt"/>
                <a:ea typeface="+mn-ea"/>
                <a:cs typeface="+mn-cs"/>
              </a:rPr>
              <a:t> with the underlying operating system, offering </a:t>
            </a:r>
            <a:r>
              <a:rPr lang="en-US" sz="1200" b="1" i="0" kern="1200" dirty="0">
                <a:solidFill>
                  <a:schemeClr val="tx1"/>
                </a:solidFill>
                <a:effectLst/>
                <a:latin typeface="+mn-lt"/>
                <a:ea typeface="+mn-ea"/>
                <a:cs typeface="+mn-cs"/>
              </a:rPr>
              <a:t>maximum portability </a:t>
            </a:r>
            <a:r>
              <a:rPr lang="en-US" sz="1200" b="0" i="0" kern="1200" dirty="0">
                <a:solidFill>
                  <a:schemeClr val="tx1"/>
                </a:solidFill>
                <a:effectLst/>
                <a:latin typeface="+mn-lt"/>
                <a:ea typeface="+mn-ea"/>
                <a:cs typeface="+mn-cs"/>
              </a:rPr>
              <a:t>between execution environments;</a:t>
            </a:r>
          </a:p>
          <a:p>
            <a:r>
              <a:rPr lang="en-US" sz="1200" b="0" i="0" kern="1200" dirty="0">
                <a:solidFill>
                  <a:schemeClr val="tx1"/>
                </a:solidFill>
                <a:effectLst/>
                <a:latin typeface="+mn-lt"/>
                <a:ea typeface="+mn-ea"/>
                <a:cs typeface="+mn-cs"/>
              </a:rPr>
              <a:t>Are suitable for </a:t>
            </a:r>
            <a:r>
              <a:rPr lang="en-US" sz="1200" b="1" i="0" kern="1200" dirty="0">
                <a:solidFill>
                  <a:schemeClr val="tx1"/>
                </a:solidFill>
                <a:effectLst/>
                <a:latin typeface="+mn-lt"/>
                <a:ea typeface="+mn-ea"/>
                <a:cs typeface="+mn-cs"/>
              </a:rPr>
              <a:t>deployment</a:t>
            </a:r>
            <a:r>
              <a:rPr lang="en-US" sz="1200" b="0" i="0" kern="1200" dirty="0">
                <a:solidFill>
                  <a:schemeClr val="tx1"/>
                </a:solidFill>
                <a:effectLst/>
                <a:latin typeface="+mn-lt"/>
                <a:ea typeface="+mn-ea"/>
                <a:cs typeface="+mn-cs"/>
              </a:rPr>
              <a:t> on modern </a:t>
            </a:r>
            <a:r>
              <a:rPr lang="en-US" sz="1200" b="1" i="0" kern="1200" dirty="0">
                <a:solidFill>
                  <a:schemeClr val="tx1"/>
                </a:solidFill>
                <a:effectLst/>
                <a:latin typeface="+mn-lt"/>
                <a:ea typeface="+mn-ea"/>
                <a:cs typeface="+mn-cs"/>
              </a:rPr>
              <a:t>cloud platforms</a:t>
            </a:r>
            <a:r>
              <a:rPr lang="en-US" sz="1200" b="0" i="0" kern="1200" dirty="0">
                <a:solidFill>
                  <a:schemeClr val="tx1"/>
                </a:solidFill>
                <a:effectLst/>
                <a:latin typeface="+mn-lt"/>
                <a:ea typeface="+mn-ea"/>
                <a:cs typeface="+mn-cs"/>
              </a:rPr>
              <a:t>, obviating the need for servers and systems administration;</a:t>
            </a:r>
          </a:p>
          <a:p>
            <a:r>
              <a:rPr lang="en-US" sz="1200" b="1" i="0" kern="1200" dirty="0">
                <a:solidFill>
                  <a:schemeClr val="tx1"/>
                </a:solidFill>
                <a:effectLst/>
                <a:latin typeface="+mn-lt"/>
                <a:ea typeface="+mn-ea"/>
                <a:cs typeface="+mn-cs"/>
              </a:rPr>
              <a:t>Minimize divergence</a:t>
            </a:r>
            <a:r>
              <a:rPr lang="en-US" sz="1200" b="0" i="0" kern="1200" dirty="0">
                <a:solidFill>
                  <a:schemeClr val="tx1"/>
                </a:solidFill>
                <a:effectLst/>
                <a:latin typeface="+mn-lt"/>
                <a:ea typeface="+mn-ea"/>
                <a:cs typeface="+mn-cs"/>
              </a:rPr>
              <a:t> between development and production, enabling </a:t>
            </a:r>
            <a:r>
              <a:rPr lang="en-US" sz="1200" b="1" i="0" kern="1200" dirty="0">
                <a:solidFill>
                  <a:schemeClr val="tx1"/>
                </a:solidFill>
                <a:effectLst/>
                <a:latin typeface="+mn-lt"/>
                <a:ea typeface="+mn-ea"/>
                <a:cs typeface="+mn-cs"/>
              </a:rPr>
              <a:t>continuous deployment</a:t>
            </a:r>
            <a:r>
              <a:rPr lang="en-US" sz="1200" b="0" i="0" kern="1200" dirty="0">
                <a:solidFill>
                  <a:schemeClr val="tx1"/>
                </a:solidFill>
                <a:effectLst/>
                <a:latin typeface="+mn-lt"/>
                <a:ea typeface="+mn-ea"/>
                <a:cs typeface="+mn-cs"/>
              </a:rPr>
              <a:t> for maximum agility;</a:t>
            </a:r>
          </a:p>
          <a:p>
            <a:r>
              <a:rPr lang="en-US" sz="1200" b="0" i="0" kern="1200" dirty="0">
                <a:solidFill>
                  <a:schemeClr val="tx1"/>
                </a:solidFill>
                <a:effectLst/>
                <a:latin typeface="+mn-lt"/>
                <a:ea typeface="+mn-ea"/>
                <a:cs typeface="+mn-cs"/>
              </a:rPr>
              <a:t>And can </a:t>
            </a:r>
            <a:r>
              <a:rPr lang="en-US" sz="1200" b="1" i="0" kern="1200" dirty="0">
                <a:solidFill>
                  <a:schemeClr val="tx1"/>
                </a:solidFill>
                <a:effectLst/>
                <a:latin typeface="+mn-lt"/>
                <a:ea typeface="+mn-ea"/>
                <a:cs typeface="+mn-cs"/>
              </a:rPr>
              <a:t>scale up</a:t>
            </a:r>
            <a:r>
              <a:rPr lang="en-US" sz="1200" b="0" i="0" kern="1200" dirty="0">
                <a:solidFill>
                  <a:schemeClr val="tx1"/>
                </a:solidFill>
                <a:effectLst/>
                <a:latin typeface="+mn-lt"/>
                <a:ea typeface="+mn-ea"/>
                <a:cs typeface="+mn-cs"/>
              </a:rPr>
              <a:t> without significant changes to tooling, architecture, or development practices.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Sam Ramji, CEO of the Cloud Foundry Foundation, gave a talk on the meaning of "cloud-native" during the annual </a:t>
            </a:r>
            <a:r>
              <a:rPr lang="en-US" sz="1200" b="0" i="0" u="sng" kern="1200" dirty="0">
                <a:solidFill>
                  <a:schemeClr val="tx1"/>
                </a:solidFill>
                <a:effectLst/>
                <a:latin typeface="+mn-lt"/>
                <a:ea typeface="+mn-ea"/>
                <a:cs typeface="+mn-cs"/>
                <a:hlinkClick r:id="rId3"/>
              </a:rPr>
              <a:t>Open Source Convention</a:t>
            </a:r>
            <a:r>
              <a:rPr lang="en-US" sz="1200" b="0" i="0" kern="1200" dirty="0">
                <a:solidFill>
                  <a:schemeClr val="tx1"/>
                </a:solidFill>
                <a:effectLst/>
                <a:latin typeface="+mn-lt"/>
                <a:ea typeface="+mn-ea"/>
                <a:cs typeface="+mn-cs"/>
              </a:rPr>
              <a:t>(OSCON), 2015, @see http://</a:t>
            </a:r>
            <a:r>
              <a:rPr lang="en-US" sz="1200" b="0" i="0" kern="1200" dirty="0" err="1">
                <a:solidFill>
                  <a:schemeClr val="tx1"/>
                </a:solidFill>
                <a:effectLst/>
                <a:latin typeface="+mn-lt"/>
                <a:ea typeface="+mn-ea"/>
                <a:cs typeface="+mn-cs"/>
              </a:rPr>
              <a:t>www.informationweek.com</a:t>
            </a:r>
            <a:r>
              <a:rPr lang="en-US" sz="1200" b="0" i="0" kern="1200" dirty="0">
                <a:solidFill>
                  <a:schemeClr val="tx1"/>
                </a:solidFill>
                <a:effectLst/>
                <a:latin typeface="+mn-lt"/>
                <a:ea typeface="+mn-ea"/>
                <a:cs typeface="+mn-cs"/>
              </a:rPr>
              <a:t>/cloud/platform-as-a-service/cloud-native-what-it-means-why-it-matters/d/d-id/1321539</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Cloud-native applications amount to "prescriptive software stacks" designed to work together for enterprises that are too busy to assemble components themselves</a:t>
            </a:r>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201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solidFill>
                  <a:schemeClr val="dk1"/>
                </a:solidFill>
              </a:rPr>
              <a:t>References:</a:t>
            </a:r>
          </a:p>
          <a:p>
            <a:pPr marL="228600" indent="-228600">
              <a:spcBef>
                <a:spcPts val="0"/>
              </a:spcBef>
              <a:buAutoNum type="arabicPeriod"/>
            </a:pPr>
            <a:r>
              <a:rPr lang="en-US" baseline="0" dirty="0">
                <a:solidFill>
                  <a:schemeClr val="dk1"/>
                </a:solidFill>
              </a:rPr>
              <a:t>http://12factor.net/</a:t>
            </a:r>
          </a:p>
          <a:p>
            <a:pPr marL="228600" indent="-228600">
              <a:spcBef>
                <a:spcPts val="0"/>
              </a:spcBef>
              <a:buAutoNum type="arabicPeriod"/>
            </a:pPr>
            <a:endParaRPr lang="en-US" baseline="0" dirty="0">
              <a:solidFill>
                <a:schemeClr val="dk1"/>
              </a:solidFill>
            </a:endParaRPr>
          </a:p>
          <a:p>
            <a:pPr marL="228600" indent="-228600">
              <a:spcBef>
                <a:spcPts val="0"/>
              </a:spcBef>
              <a:buAutoNum type="arabicPeriod"/>
            </a:pPr>
            <a:endParaRPr lang="en-US" baseline="0" dirty="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rPr>
              <a:t>Architectural and development practices, that ensure an optimal experience on a cloud platform.</a:t>
            </a:r>
            <a:r>
              <a:rPr lang="en-US" baseline="0" dirty="0">
                <a:solidFill>
                  <a:srgbClr val="FFFFFF"/>
                </a:solidFill>
              </a:rPr>
              <a:t> </a:t>
            </a:r>
            <a:endParaRPr lang="en" dirty="0">
              <a:solidFill>
                <a:schemeClr val="dk1"/>
              </a:solidFill>
            </a:endParaRPr>
          </a:p>
        </p:txBody>
      </p:sp>
    </p:spTree>
    <p:extLst>
      <p:ext uri="{BB962C8B-B14F-4D97-AF65-F5344CB8AC3E}">
        <p14:creationId xmlns:p14="http://schemas.microsoft.com/office/powerpoint/2010/main" val="1324675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r>
              <a:rPr lang="en-US" sz="1200" b="0" i="0" u="none" strike="noStrike" cap="none" baseline="0" dirty="0">
                <a:solidFill>
                  <a:schemeClr val="dk1"/>
                </a:solidFill>
                <a:latin typeface="Verdana"/>
                <a:ea typeface="Verdana"/>
                <a:cs typeface="Verdana"/>
                <a:sym typeface="Verdana"/>
              </a:rPr>
              <a:t>Platforms</a:t>
            </a:r>
          </a:p>
          <a:p>
            <a:pPr marL="0" marR="0" lvl="0" indent="0" algn="l" rtl="0">
              <a:spcBef>
                <a:spcPts val="1200"/>
              </a:spcBef>
              <a:buClr>
                <a:schemeClr val="dk1"/>
              </a:buClr>
              <a:buSzPct val="25000"/>
              <a:buFont typeface="Arial"/>
              <a:buNone/>
            </a:pPr>
            <a:r>
              <a:rPr lang="en-US" sz="1200" b="0" i="0" u="none" strike="noStrike" cap="none" baseline="0" dirty="0" err="1">
                <a:solidFill>
                  <a:schemeClr val="dk1"/>
                </a:solidFill>
                <a:latin typeface="Verdana"/>
                <a:ea typeface="Verdana"/>
                <a:cs typeface="Verdana"/>
                <a:sym typeface="Verdana"/>
              </a:rPr>
              <a:t>PaaS</a:t>
            </a:r>
            <a:endParaRPr lang="en-US" sz="1200" b="0" i="0" u="none" strike="noStrike" cap="none" baseline="0" dirty="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err="1">
                <a:solidFill>
                  <a:schemeClr val="dk1"/>
                </a:solidFill>
                <a:latin typeface="Verdana"/>
                <a:ea typeface="Verdana"/>
                <a:cs typeface="Verdana"/>
                <a:sym typeface="Verdana"/>
              </a:rPr>
              <a:t>Microservices</a:t>
            </a:r>
            <a:endParaRPr lang="en-US" sz="1200" b="0" i="0" u="none" strike="noStrike" cap="none" baseline="0" dirty="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a:solidFill>
                  <a:schemeClr val="dk1"/>
                </a:solidFill>
                <a:latin typeface="Verdana"/>
                <a:ea typeface="Verdana"/>
                <a:cs typeface="Verdana"/>
                <a:sym typeface="Verdana"/>
              </a:rPr>
              <a:t>Cloud Native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493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180" name="Shape 180"/>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0186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1011794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311702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7220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Picture from http://www.quikmaneuvers.com/principles_of_strategy.html need to check on license</a:t>
            </a:r>
            <a:r>
              <a:rPr lang="en-US" baseline="0" dirty="0"/>
              <a:t> rights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Bounded Context -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Bounded Context</a:t>
            </a:r>
            <a:r>
              <a:rPr lang="en-US" sz="1200" b="0" i="0" kern="1200" dirty="0">
                <a:solidFill>
                  <a:schemeClr val="tx1"/>
                </a:solidFill>
                <a:effectLst/>
                <a:latin typeface="+mn-lt"/>
                <a:ea typeface="+mn-ea"/>
                <a:cs typeface="+mn-cs"/>
              </a:rPr>
              <a:t> is the boundary that surrounds a part of a particular domain. This boundary isolates the model and language from other models and therefore helps reducing ambiguity and clarifying the meaning. When the boundaries are chosen well, greater decoupling between systems can be achieved which allows to easily change or replace the internals of a BC. Avoid having transactions across multiple BCs.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Ubiquitous Language</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The language that is structured around the domain model is called the </a:t>
            </a:r>
            <a:r>
              <a:rPr lang="en-US" sz="1200" b="1" i="0" kern="1200" dirty="0">
                <a:solidFill>
                  <a:schemeClr val="tx1"/>
                </a:solidFill>
                <a:effectLst/>
                <a:latin typeface="+mn-lt"/>
                <a:ea typeface="+mn-ea"/>
                <a:cs typeface="+mn-cs"/>
              </a:rPr>
              <a:t>Ubiquitous Language</a:t>
            </a:r>
            <a:r>
              <a:rPr lang="en-US" sz="1200" b="0" i="0" kern="1200" dirty="0">
                <a:solidFill>
                  <a:schemeClr val="tx1"/>
                </a:solidFill>
                <a:effectLst/>
                <a:latin typeface="+mn-lt"/>
                <a:ea typeface="+mn-ea"/>
                <a:cs typeface="+mn-cs"/>
              </a:rPr>
              <a:t>. It is important that this language is used by all team members (developers, analysts, business stakeholders, …) to connect all the activities of the team with the software. The vocabulary on its own does not have any relevance, it only has meaning inside a certain context. For example, an Item has a different meaning in the Orders BC than in the Products BC.</a:t>
            </a:r>
            <a:endParaRPr lang="en-US"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861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lang="en-US" dirty="0"/>
          </a:p>
          <a:p>
            <a:r>
              <a:rPr lang="en-US" dirty="0"/>
              <a:t>Value</a:t>
            </a:r>
            <a:r>
              <a:rPr lang="en-US" baseline="0" dirty="0"/>
              <a:t> Objects --  </a:t>
            </a:r>
            <a:r>
              <a:rPr lang="en-US" sz="1200" b="0" i="0" kern="1200" dirty="0">
                <a:solidFill>
                  <a:schemeClr val="tx1"/>
                </a:solidFill>
                <a:effectLst/>
                <a:latin typeface="+mn-lt"/>
                <a:ea typeface="+mn-ea"/>
                <a:cs typeface="+mn-cs"/>
              </a:rPr>
              <a:t>Represent a concept from the domain that — as the name suggests — is considered a value. In terms of classes that means that individual instances don’t have identity, no lifecycle. A value object needs to be immutable to ensure integrity of the instances as they can be shared amongst different consumers. Value objects are usually part of other model elements like entities or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Entities</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In comparison to value objects, an entity’s core trait is it’s identity. Two customers named Chris Pratt might not constitute the very same instance, so that usually a dedicated property is introduced to capture the identity. Another core trait of entities is that they’re usually subject to a certain lifecycle within the problem domain. They get created, they undergo certain state changes.  Entities usually relate to other entities and contain properties that are value objects or primitives.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Aggregates -- An </a:t>
            </a:r>
            <a:r>
              <a:rPr lang="en-US" sz="1200" b="1" i="0" kern="1200" dirty="0">
                <a:solidFill>
                  <a:schemeClr val="tx1"/>
                </a:solidFill>
                <a:effectLst/>
                <a:latin typeface="+mn-lt"/>
                <a:ea typeface="+mn-ea"/>
                <a:cs typeface="+mn-cs"/>
              </a:rPr>
              <a:t>Aggregate</a:t>
            </a:r>
            <a:r>
              <a:rPr lang="en-US" sz="1200" b="0" i="0" kern="1200" dirty="0">
                <a:solidFill>
                  <a:schemeClr val="tx1"/>
                </a:solidFill>
                <a:effectLst/>
                <a:latin typeface="+mn-lt"/>
                <a:ea typeface="+mn-ea"/>
                <a:cs typeface="+mn-cs"/>
              </a:rPr>
              <a:t> is a cluster of closely related entities that can be treated as a single unit. The common parent of that cluster is called an </a:t>
            </a:r>
            <a:r>
              <a:rPr lang="en-US" sz="1200" b="1" i="0" kern="1200" dirty="0">
                <a:solidFill>
                  <a:schemeClr val="tx1"/>
                </a:solidFill>
                <a:effectLst/>
                <a:latin typeface="+mn-lt"/>
                <a:ea typeface="+mn-ea"/>
                <a:cs typeface="+mn-cs"/>
              </a:rPr>
              <a:t>Aggregate Root</a:t>
            </a:r>
            <a:r>
              <a:rPr lang="en-US" sz="1200" b="0" i="0" kern="1200" dirty="0">
                <a:solidFill>
                  <a:schemeClr val="tx1"/>
                </a:solidFill>
                <a:effectLst/>
                <a:latin typeface="+mn-lt"/>
                <a:ea typeface="+mn-ea"/>
                <a:cs typeface="+mn-cs"/>
              </a:rPr>
              <a:t>. An example can be an Order and its Line Items, these will be separate objects but it is useful to treat the Order (the Aggregate Root) together with its Line Items as a single Aggregate.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Repositories</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 is an abstraction over a persistence store for Aggregates. It acts like a collection by exposing methods to add and remove objects which encapsulate the actual interaction with the underlying data store. It also has elaborate query capabilities which return fully instantiated Aggregates whose attributes values meet the criteria.</a:t>
            </a:r>
            <a:endParaRPr lang="en-US"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81024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3000"/>
              </a:lnSpc>
              <a:spcBef>
                <a:spcPts val="0"/>
              </a:spcBef>
              <a:buClr>
                <a:srgbClr val="262626"/>
              </a:buClr>
              <a:buSzPct val="25000"/>
              <a:buFont typeface="Arial"/>
              <a:buNone/>
            </a:pPr>
            <a:r>
              <a:rPr lang="en-US" sz="1200" b="1" i="0" u="none" strike="noStrike" cap="none" dirty="0">
                <a:solidFill>
                  <a:srgbClr val="262626"/>
                </a:solidFill>
                <a:latin typeface="Calibri"/>
                <a:ea typeface="Calibri"/>
                <a:cs typeface="Calibri"/>
                <a:sym typeface="Calibri"/>
              </a:rPr>
              <a:t>Distributed systems are HARD</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Configuration Management</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Service Registration &amp; Discovery</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Routing &amp; Load Balancing</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Fault Tolerance (Circuit Breakers) </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Monitoring</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Concurrent API Aggregation &amp; Transformation</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 Meeting Notes (2/24/16 13:58) -----</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Dependency Map</a:t>
            </a:r>
          </a:p>
        </p:txBody>
      </p:sp>
    </p:spTree>
    <p:extLst>
      <p:ext uri="{BB962C8B-B14F-4D97-AF65-F5344CB8AC3E}">
        <p14:creationId xmlns:p14="http://schemas.microsoft.com/office/powerpoint/2010/main" val="2166455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a:t>Everybody faces these, SCS takes PCF to the next level</a:t>
            </a:r>
          </a:p>
        </p:txBody>
      </p:sp>
    </p:spTree>
    <p:extLst>
      <p:ext uri="{BB962C8B-B14F-4D97-AF65-F5344CB8AC3E}">
        <p14:creationId xmlns:p14="http://schemas.microsoft.com/office/powerpoint/2010/main" val="161880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At Pivotal, </a:t>
            </a:r>
            <a:r>
              <a:rPr lang="en-US" sz="1800" baseline="0" dirty="0"/>
              <a:t>we believe </a:t>
            </a:r>
            <a:r>
              <a:rPr lang="en-US" sz="1800" kern="0" dirty="0">
                <a:solidFill>
                  <a:srgbClr val="FFFFFF"/>
                </a:solidFill>
                <a:latin typeface="Arial"/>
                <a:ea typeface="Arial"/>
                <a:cs typeface="Arial"/>
                <a:sym typeface="Arial"/>
                <a:rtl val="0"/>
              </a:rPr>
              <a:t>Transforming how the world builds software</a:t>
            </a:r>
            <a:r>
              <a:rPr lang="en-US" sz="1800" kern="0" baseline="0" dirty="0">
                <a:solidFill>
                  <a:srgbClr val="FFFFFF"/>
                </a:solidFill>
                <a:latin typeface="Arial"/>
                <a:ea typeface="Arial"/>
                <a:cs typeface="Arial"/>
                <a:sym typeface="Arial"/>
                <a:rtl val="0"/>
              </a:rPr>
              <a:t> </a:t>
            </a:r>
            <a:r>
              <a:rPr lang="en-US" sz="1800" kern="0" dirty="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a:solidFill>
                  <a:srgbClr val="FFFFFF"/>
                </a:solidFill>
                <a:latin typeface="Arial"/>
                <a:ea typeface="Arial"/>
                <a:cs typeface="Arial"/>
                <a:sym typeface="Arial"/>
                <a:rtl val="0"/>
              </a:rPr>
              <a:t>This is our core guiding principle that</a:t>
            </a:r>
            <a:r>
              <a:rPr lang="en-US" sz="1800" kern="0" baseline="0" dirty="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a:solidFill>
                  <a:srgbClr val="FFFFFF"/>
                </a:solidFill>
                <a:latin typeface="Arial"/>
                <a:ea typeface="Arial"/>
                <a:cs typeface="Arial"/>
                <a:sym typeface="Arial"/>
                <a:rtl val="0"/>
              </a:rPr>
              <a:t>dev</a:t>
            </a:r>
            <a:r>
              <a:rPr lang="en-US" sz="1800" kern="0" baseline="0" dirty="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044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Ensuring that you are set up to support new (changing) </a:t>
            </a:r>
            <a:r>
              <a:rPr lang="en-US" dirty="0" err="1"/>
              <a:t>dev</a:t>
            </a:r>
            <a:r>
              <a:rPr lang="en-US" dirty="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57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Companies cant be agile with all the process and overhead to get anything done.</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087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a:t>Docker</a:t>
            </a:r>
            <a:r>
              <a:rPr lang="en-US" dirty="0"/>
              <a:t>.  </a:t>
            </a:r>
          </a:p>
          <a:p>
            <a:endParaRPr lang="en-US" dirty="0"/>
          </a:p>
          <a:p>
            <a:r>
              <a:rPr lang="en-US" dirty="0"/>
              <a:t>Being</a:t>
            </a:r>
            <a:r>
              <a:rPr lang="en-US" baseline="0" dirty="0"/>
              <a:t> a modern developer is challenging because it requires constantly updating ones knowledge and skills, but its also so exciting, because never before have we been able to get into the flow with less technical roadblocks.</a:t>
            </a:r>
          </a:p>
          <a:p>
            <a:endParaRPr lang="en-US" baseline="0" dirty="0"/>
          </a:p>
          <a:p>
            <a:r>
              <a:rPr lang="en-US" baseline="0" dirty="0"/>
              <a:t>By the end of today, </a:t>
            </a:r>
            <a:r>
              <a:rPr lang="en-US" baseline="0" dirty="0" err="1"/>
              <a:t>youll</a:t>
            </a:r>
            <a:r>
              <a:rPr lang="en-US" baseline="0" dirty="0"/>
              <a:t> be fluent in all these technologies.</a:t>
            </a:r>
            <a:endParaRPr lang="en-US" dirty="0"/>
          </a:p>
          <a:p>
            <a:endParaRPr lang="en-US" i="1"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8303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01344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0302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solidFill>
                  <a:schemeClr val="dk1"/>
                </a:solidFill>
              </a:rPr>
              <a:t>If you answer yes to any of these questions, you need a platform</a:t>
            </a:r>
          </a:p>
          <a:p>
            <a:pPr>
              <a:spcBef>
                <a:spcPts val="0"/>
              </a:spcBef>
              <a:buNone/>
            </a:pPr>
            <a:endParaRPr lang="en-US" dirty="0">
              <a:solidFill>
                <a:schemeClr val="dk1"/>
              </a:solidFill>
            </a:endParaRPr>
          </a:p>
          <a:p>
            <a:pPr>
              <a:spcBef>
                <a:spcPts val="0"/>
              </a:spcBef>
              <a:buNone/>
            </a:pPr>
            <a:r>
              <a:rPr lang="en-US" dirty="0">
                <a:solidFill>
                  <a:schemeClr val="dk1"/>
                </a:solidFill>
              </a:rPr>
              <a:t>People with Cloud Foundry on</a:t>
            </a:r>
            <a:r>
              <a:rPr lang="en-US" baseline="0" dirty="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375201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5F17-2845-46B3-A0CE-8937018F0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2B647F-CF35-4772-ABF4-D850425C5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B213B2-29C6-4D97-BF49-0C9F1ED1E79D}"/>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811D01D1-3ECC-4211-9979-1F5827712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D44C7-5019-4FAD-B644-C7BD0D700D52}"/>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225784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1E3F-F110-4F05-B4A8-70A8FDF8E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4D144B-0620-4DB1-B3E5-F4571C4566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BE070-1A79-42E0-B75B-CF43EA5AAC36}"/>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FEB5C5DA-3FD3-4A02-B394-851D3B440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FE364-B860-4D2A-BBCF-59C29E371D2C}"/>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1800354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B126B-7C40-4827-9535-C25B0A4B35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F2558-7D9C-4147-BA73-DC12DE41095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3916F-0D94-41E9-8021-BB1A6A984F9F}"/>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0AB90381-5D3A-4DD6-BE8B-2B46388BD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F4890-153E-4571-BAE5-AE5DBF3AA916}"/>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925734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Tree>
    <p:extLst>
      <p:ext uri="{BB962C8B-B14F-4D97-AF65-F5344CB8AC3E}">
        <p14:creationId xmlns:p14="http://schemas.microsoft.com/office/powerpoint/2010/main" val="3360140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36" name="Shape 36"/>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
        <p:nvSpPr>
          <p:cNvPr id="37" name="Shape 37"/>
          <p:cNvSpPr txBox="1">
            <a:spLocks noGrp="1"/>
          </p:cNvSpPr>
          <p:nvPr>
            <p:ph type="body" idx="1"/>
          </p:nvPr>
        </p:nvSpPr>
        <p:spPr>
          <a:xfrm>
            <a:off x="152400" y="832484"/>
            <a:ext cx="11728451" cy="384753"/>
          </a:xfrm>
          <a:prstGeom prst="rect">
            <a:avLst/>
          </a:prstGeom>
          <a:noFill/>
          <a:ln>
            <a:noFill/>
          </a:ln>
        </p:spPr>
        <p:txBody>
          <a:bodyPr lIns="91425" tIns="91425" rIns="91425" bIns="91425" anchor="t" anchorCtr="0"/>
          <a:lstStyle>
            <a:lvl1pPr marL="0" marR="0" lvl="0" indent="0" algn="l" rtl="0">
              <a:spcBef>
                <a:spcPts val="480"/>
              </a:spcBef>
              <a:buClr>
                <a:srgbClr val="7F7F7F"/>
              </a:buClr>
              <a:buFont typeface="Arial"/>
              <a:buNone/>
              <a:defRPr sz="2400" b="0" i="0" u="none" strike="noStrike" cap="none">
                <a:solidFill>
                  <a:srgbClr val="7F7F7F"/>
                </a:solidFill>
                <a:latin typeface="Arial"/>
                <a:ea typeface="Arial"/>
                <a:cs typeface="Arial"/>
                <a:sym typeface="Arial"/>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5680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Tree>
    <p:extLst>
      <p:ext uri="{BB962C8B-B14F-4D97-AF65-F5344CB8AC3E}">
        <p14:creationId xmlns:p14="http://schemas.microsoft.com/office/powerpoint/2010/main" val="3100026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
        <p:nvSpPr>
          <p:cNvPr id="42" name="Shape 42"/>
          <p:cNvSpPr txBox="1">
            <a:spLocks noGrp="1"/>
          </p:cNvSpPr>
          <p:nvPr>
            <p:ph type="body" idx="1"/>
          </p:nvPr>
        </p:nvSpPr>
        <p:spPr>
          <a:xfrm>
            <a:off x="488950" y="1432983"/>
            <a:ext cx="11213999" cy="4510797"/>
          </a:xfrm>
          <a:prstGeom prst="rect">
            <a:avLst/>
          </a:prstGeom>
          <a:noFill/>
          <a:ln>
            <a:noFill/>
          </a:ln>
        </p:spPr>
        <p:txBody>
          <a:bodyPr lIns="91425" tIns="91425" rIns="91425" bIns="91425" anchor="t" anchorCtr="0"/>
          <a:lstStyle>
            <a:lvl1pPr marL="457189" marR="0" lvl="0" indent="-186262" algn="l" rtl="0">
              <a:spcBef>
                <a:spcPts val="1600"/>
              </a:spcBef>
              <a:buClr>
                <a:schemeClr val="lt1"/>
              </a:buClr>
              <a:buSzPct val="100000"/>
              <a:buFont typeface="Noto Sans Symbols"/>
              <a:buChar char="•"/>
              <a:defRPr sz="4267" b="0" i="0" u="none" strike="noStrike" cap="none">
                <a:solidFill>
                  <a:schemeClr val="dk1"/>
                </a:solidFill>
                <a:latin typeface="Calibri"/>
                <a:ea typeface="Calibri"/>
                <a:cs typeface="Calibri"/>
                <a:sym typeface="Calibri"/>
              </a:defRPr>
            </a:lvl1pPr>
            <a:lvl2pPr marL="990575" marR="0" lvl="1" indent="-143930" algn="l" rtl="0">
              <a:spcBef>
                <a:spcPts val="400"/>
              </a:spcBef>
              <a:buClr>
                <a:schemeClr val="lt1"/>
              </a:buClr>
              <a:buSzPct val="100000"/>
              <a:buFont typeface="Verdana"/>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400"/>
              </a:spcBef>
              <a:buClr>
                <a:schemeClr val="lt1"/>
              </a:buClr>
              <a:buSzPct val="100000"/>
              <a:buFont typeface="Verdana"/>
              <a:buChar char="▪"/>
              <a:defRPr sz="3200" b="0" i="0" u="none" strike="noStrike" cap="none">
                <a:solidFill>
                  <a:schemeClr val="dk1"/>
                </a:solidFill>
                <a:latin typeface="Calibri"/>
                <a:ea typeface="Calibri"/>
                <a:cs typeface="Calibri"/>
                <a:sym typeface="Calibri"/>
              </a:defRPr>
            </a:lvl3pPr>
            <a:lvl4pPr marL="2211859" marR="0" lvl="3" indent="-112179"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58671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45" name="Shape 45"/>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
        <p:nvSpPr>
          <p:cNvPr id="46" name="Shape 46"/>
          <p:cNvSpPr txBox="1">
            <a:spLocks noGrp="1"/>
          </p:cNvSpPr>
          <p:nvPr>
            <p:ph type="body" idx="1"/>
          </p:nvPr>
        </p:nvSpPr>
        <p:spPr>
          <a:xfrm>
            <a:off x="152400" y="832484"/>
            <a:ext cx="11728451" cy="384753"/>
          </a:xfrm>
          <a:prstGeom prst="rect">
            <a:avLst/>
          </a:prstGeom>
          <a:noFill/>
          <a:ln>
            <a:noFill/>
          </a:ln>
        </p:spPr>
        <p:txBody>
          <a:bodyPr lIns="91425" tIns="91425" rIns="91425" bIns="91425" anchor="t" anchorCtr="0"/>
          <a:lstStyle>
            <a:lvl1pPr marL="0" marR="0" lvl="0" indent="0" algn="l" rtl="0">
              <a:spcBef>
                <a:spcPts val="480"/>
              </a:spcBef>
              <a:buClr>
                <a:srgbClr val="7F7F7F"/>
              </a:buClr>
              <a:buFont typeface="Arial"/>
              <a:buNone/>
              <a:defRPr sz="2400" b="0" i="0" u="none" strike="noStrike" cap="none">
                <a:solidFill>
                  <a:srgbClr val="7F7F7F"/>
                </a:solidFill>
                <a:latin typeface="Arial"/>
                <a:ea typeface="Arial"/>
                <a:cs typeface="Arial"/>
                <a:sym typeface="Arial"/>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5270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endParaRPr>
          </a:p>
        </p:txBody>
      </p:sp>
      <p:sp>
        <p:nvSpPr>
          <p:cNvPr id="49" name="Shape 49"/>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endParaRPr>
          </a:p>
        </p:txBody>
      </p:sp>
      <p:sp>
        <p:nvSpPr>
          <p:cNvPr id="50" name="Shape 50"/>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US" sz="1067" kern="0">
                <a:solidFill>
                  <a:srgbClr val="7F7F7F"/>
                </a:solidFill>
                <a:latin typeface="Arial"/>
                <a:ea typeface="Arial"/>
                <a:cs typeface="Arial"/>
                <a:sym typeface="Arial"/>
              </a:rPr>
              <a:pPr algn="r" defTabSz="1219170">
                <a:buClr>
                  <a:srgbClr val="7F7F7F"/>
                </a:buClr>
                <a:buSzPct val="25000"/>
                <a:buFont typeface="Arial"/>
                <a:buNone/>
              </a:pPr>
              <a:t>‹#›</a:t>
            </a:fld>
            <a:endParaRPr lang="en-US" sz="1067" kern="0">
              <a:solidFill>
                <a:srgbClr val="7F7F7F"/>
              </a:solidFill>
              <a:latin typeface="Arial"/>
              <a:ea typeface="Arial"/>
              <a:cs typeface="Arial"/>
              <a:sym typeface="Arial"/>
            </a:endParaRPr>
          </a:p>
        </p:txBody>
      </p:sp>
      <p:sp>
        <p:nvSpPr>
          <p:cNvPr id="51" name="Shape 51"/>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US" sz="8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10589684" y="6284383"/>
            <a:ext cx="1276397" cy="294400"/>
          </a:xfrm>
          <a:prstGeom prst="rect">
            <a:avLst/>
          </a:prstGeom>
          <a:noFill/>
          <a:ln>
            <a:noFill/>
          </a:ln>
        </p:spPr>
      </p:pic>
    </p:spTree>
    <p:extLst>
      <p:ext uri="{BB962C8B-B14F-4D97-AF65-F5344CB8AC3E}">
        <p14:creationId xmlns:p14="http://schemas.microsoft.com/office/powerpoint/2010/main" val="4232288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4267" b="0" i="0" u="none" strike="noStrike" cap="none">
                <a:solidFill>
                  <a:srgbClr val="00685D"/>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55" name="Shape 55"/>
          <p:cNvSpPr txBox="1">
            <a:spLocks noGrp="1"/>
          </p:cNvSpPr>
          <p:nvPr>
            <p:ph type="body" idx="1"/>
          </p:nvPr>
        </p:nvSpPr>
        <p:spPr>
          <a:xfrm>
            <a:off x="488951" y="1432983"/>
            <a:ext cx="11214099" cy="4510615"/>
          </a:xfrm>
          <a:prstGeom prst="rect">
            <a:avLst/>
          </a:prstGeom>
          <a:noFill/>
          <a:ln>
            <a:noFill/>
          </a:ln>
        </p:spPr>
        <p:txBody>
          <a:bodyPr lIns="91425" tIns="91425" rIns="91425" bIns="91425" anchor="t" anchorCtr="0"/>
          <a:lstStyle>
            <a:lvl1pPr marL="457189" marR="0" lvl="0" indent="-253994" algn="l" rtl="0">
              <a:spcBef>
                <a:spcPts val="1600"/>
              </a:spcBef>
              <a:buClr>
                <a:srgbClr val="ADC339"/>
              </a:buClr>
              <a:buSzPct val="100000"/>
              <a:buFont typeface="Noto Sans Symbols"/>
              <a:buChar char="•"/>
              <a:defRPr sz="3200" b="0" i="0" u="none" strike="noStrike" cap="none">
                <a:solidFill>
                  <a:schemeClr val="lt2"/>
                </a:solidFill>
                <a:latin typeface="Arial"/>
                <a:ea typeface="Arial"/>
                <a:cs typeface="Arial"/>
                <a:sym typeface="Arial"/>
              </a:defRPr>
            </a:lvl1pPr>
            <a:lvl2pPr marL="990575" marR="0" lvl="1" indent="-211661" algn="l" rtl="0">
              <a:spcBef>
                <a:spcPts val="400"/>
              </a:spcBef>
              <a:buClr>
                <a:srgbClr val="ADC339"/>
              </a:buClr>
              <a:buSzPct val="100000"/>
              <a:buFont typeface="Verdana"/>
              <a:buChar char="–"/>
              <a:defRPr sz="2667" b="0" i="0" u="none" strike="noStrike" cap="none">
                <a:solidFill>
                  <a:schemeClr val="lt2"/>
                </a:solidFill>
                <a:latin typeface="Arial"/>
                <a:ea typeface="Arial"/>
                <a:cs typeface="Arial"/>
                <a:sym typeface="Arial"/>
              </a:defRPr>
            </a:lvl2pPr>
            <a:lvl3pPr marL="1523962" marR="0" lvl="2" indent="-169329" algn="l" rtl="0">
              <a:spcBef>
                <a:spcPts val="400"/>
              </a:spcBef>
              <a:buClr>
                <a:srgbClr val="ADC339"/>
              </a:buClr>
              <a:buSzPct val="100000"/>
              <a:buFont typeface="Verdana"/>
              <a:buChar char="▪"/>
              <a:defRPr sz="2133" b="0" i="0" u="none" strike="noStrike" cap="none">
                <a:solidFill>
                  <a:schemeClr val="lt2"/>
                </a:solidFill>
                <a:latin typeface="Arial"/>
                <a:ea typeface="Arial"/>
                <a:cs typeface="Arial"/>
                <a:sym typeface="Arial"/>
              </a:defRPr>
            </a:lvl3pPr>
            <a:lvl4pPr marL="2211862" marR="0" lvl="3" indent="-281510" algn="l" rtl="0">
              <a:spcBef>
                <a:spcPts val="400"/>
              </a:spcBef>
              <a:buClr>
                <a:srgbClr val="ADC339"/>
              </a:buClr>
              <a:buSzPct val="100000"/>
              <a:buFont typeface="Verdana"/>
              <a:buChar char="—"/>
              <a:defRPr sz="1600" b="0" i="0" u="none" strike="noStrike" cap="none">
                <a:solidFill>
                  <a:schemeClr val="lt2"/>
                </a:solidFill>
                <a:latin typeface="Arial"/>
                <a:ea typeface="Arial"/>
                <a:cs typeface="Arial"/>
                <a:sym typeface="Arial"/>
              </a:defRPr>
            </a:lvl4pPr>
            <a:lvl5pPr marL="2743131" marR="0" lvl="4" indent="-211661" algn="l" rtl="0">
              <a:spcBef>
                <a:spcPts val="400"/>
              </a:spcBef>
              <a:buClr>
                <a:srgbClr val="ADC339"/>
              </a:buClr>
              <a:buSzPct val="100000"/>
              <a:buFont typeface="Verdana"/>
              <a:buChar char="»"/>
              <a:defRPr sz="1467" b="0" i="0" u="none" strike="noStrike" cap="none">
                <a:solidFill>
                  <a:schemeClr val="lt2"/>
                </a:solidFill>
                <a:latin typeface="Arial"/>
                <a:ea typeface="Arial"/>
                <a:cs typeface="Arial"/>
                <a:sym typeface="Arial"/>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78008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50662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9FFB-D248-4ED8-B233-A1D7D8078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117AF-25C4-48F9-A95E-E4D20943C6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95E6A-05F4-4F5D-A768-F7A0D1005FC8}"/>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E462F7D1-683B-4710-80F7-C9D835B39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4A3E1-B0F7-46FB-A25B-887F54896744}"/>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2186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Tree>
    <p:extLst>
      <p:ext uri="{BB962C8B-B14F-4D97-AF65-F5344CB8AC3E}">
        <p14:creationId xmlns:p14="http://schemas.microsoft.com/office/powerpoint/2010/main" val="2408041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62" name="Shape 6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Tree>
    <p:extLst>
      <p:ext uri="{BB962C8B-B14F-4D97-AF65-F5344CB8AC3E}">
        <p14:creationId xmlns:p14="http://schemas.microsoft.com/office/powerpoint/2010/main" val="1701508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60168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11404601" y="6695325"/>
            <a:ext cx="711199" cy="169200"/>
          </a:xfrm>
          <a:prstGeom prst="rect">
            <a:avLst/>
          </a:prstGeom>
          <a:noFill/>
          <a:ln>
            <a:noFill/>
          </a:ln>
        </p:spPr>
        <p:txBody>
          <a:bodyPr lIns="91425" tIns="45700" rIns="91425" bIns="45700" anchor="t" anchorCtr="0">
            <a:noAutofit/>
          </a:bodyPr>
          <a:lstStyle>
            <a:lvl1pPr marL="0" marR="0" indent="0" algn="l" rtl="0">
              <a:spcBef>
                <a:spcPts val="0"/>
              </a:spcBef>
              <a:buNone/>
              <a:defRPr sz="2400" b="0" i="0" u="none" strike="noStrike" cap="none" baseline="0">
                <a:solidFill>
                  <a:schemeClr val="dk1"/>
                </a:solidFill>
                <a:latin typeface="Arial"/>
                <a:ea typeface="Arial"/>
                <a:cs typeface="Arial"/>
                <a:sym typeface="Arial"/>
              </a:defRPr>
            </a:lvl1pPr>
          </a:lstStyle>
          <a:p>
            <a:pPr defTabSz="1219170">
              <a:buSzPct val="25000"/>
            </a:pPr>
            <a:fld id="{00000000-1234-1234-1234-123412341234}" type="slidenum">
              <a:rPr lang="en" kern="0" smtClean="0">
                <a:solidFill>
                  <a:srgbClr val="4D4D4D"/>
                </a:solidFill>
                <a:rtl val="0"/>
              </a:rPr>
              <a:pPr defTabSz="1219170">
                <a:buSzPct val="25000"/>
              </a:pPr>
              <a:t>‹#›</a:t>
            </a:fld>
            <a:endParaRPr lang="en" kern="0">
              <a:solidFill>
                <a:srgbClr val="4D4D4D"/>
              </a:solidFill>
              <a:rtl val="0"/>
            </a:endParaRPr>
          </a:p>
        </p:txBody>
      </p:sp>
      <p:sp>
        <p:nvSpPr>
          <p:cNvPr id="11" name="Shape 11"/>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12" name="Shape 12"/>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13" name="Shape 13"/>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87052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1" indent="-281509"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76168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
            <a:ext cx="12192000" cy="6857999"/>
          </a:xfrm>
          <a:prstGeom prst="rect">
            <a:avLst/>
          </a:prstGeom>
          <a:solidFill>
            <a:srgbClr val="000000"/>
          </a:solidFill>
          <a:ln>
            <a:noFill/>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28" name="Shape 28"/>
          <p:cNvSpPr txBox="1"/>
          <p:nvPr/>
        </p:nvSpPr>
        <p:spPr>
          <a:xfrm>
            <a:off x="2269067" y="4125385"/>
            <a:ext cx="7585999" cy="594799"/>
          </a:xfrm>
          <a:prstGeom prst="rect">
            <a:avLst/>
          </a:prstGeom>
          <a:noFill/>
          <a:ln>
            <a:noFill/>
          </a:ln>
        </p:spPr>
        <p:txBody>
          <a:bodyPr lIns="121900" tIns="60933" rIns="121900" bIns="60933" anchor="t" anchorCtr="0">
            <a:noAutofit/>
          </a:bodyPr>
          <a:lstStyle/>
          <a:p>
            <a:pPr algn="ctr" defTabSz="1219170">
              <a:buClr>
                <a:srgbClr val="F27C3A"/>
              </a:buClr>
              <a:buSzPct val="25000"/>
              <a:buFont typeface="Arial"/>
              <a:buNone/>
            </a:pPr>
            <a:r>
              <a:rPr lang="en" sz="3000" kern="0">
                <a:solidFill>
                  <a:srgbClr val="F27C3A"/>
                </a:solidFill>
                <a:latin typeface="Arial"/>
                <a:ea typeface="Arial"/>
                <a:cs typeface="Arial"/>
                <a:sym typeface="Arial"/>
                <a:rtl val="0"/>
              </a:rPr>
              <a:t>BUILT FOR THE </a:t>
            </a:r>
            <a:r>
              <a:rPr lang="en" sz="300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2631018" y="2211918"/>
            <a:ext cx="6919199" cy="1680799"/>
          </a:xfrm>
          <a:prstGeom prst="rect">
            <a:avLst/>
          </a:prstGeom>
          <a:noFill/>
          <a:ln>
            <a:noFill/>
          </a:ln>
        </p:spPr>
      </p:pic>
    </p:spTree>
    <p:extLst>
      <p:ext uri="{BB962C8B-B14F-4D97-AF65-F5344CB8AC3E}">
        <p14:creationId xmlns:p14="http://schemas.microsoft.com/office/powerpoint/2010/main" val="9313368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32" name="Shape 32"/>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33" name="Shape 33"/>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35" name="Shape 35"/>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36" name="Shape 36"/>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37" name="Shape 37"/>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63269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40" name="Shape 40"/>
          <p:cNvSpPr/>
          <p:nvPr/>
        </p:nvSpPr>
        <p:spPr>
          <a:xfrm>
            <a:off x="0" y="6172200"/>
            <a:ext cx="12192000" cy="514400"/>
          </a:xfrm>
          <a:prstGeom prst="rect">
            <a:avLst/>
          </a:prstGeom>
          <a:solidFill>
            <a:srgbClr val="00685D"/>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41" name="Shape 41"/>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42" name="Shape 42"/>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44" name="Shape 44"/>
          <p:cNvSpPr txBox="1">
            <a:spLocks noGrp="1"/>
          </p:cNvSpPr>
          <p:nvPr>
            <p:ph type="ctrTitle"/>
          </p:nvPr>
        </p:nvSpPr>
        <p:spPr>
          <a:xfrm>
            <a:off x="1356783" y="2319907"/>
            <a:ext cx="8064399" cy="8276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45" name="Shape 45"/>
          <p:cNvSpPr txBox="1">
            <a:spLocks noGrp="1"/>
          </p:cNvSpPr>
          <p:nvPr>
            <p:ph type="body" idx="1"/>
          </p:nvPr>
        </p:nvSpPr>
        <p:spPr>
          <a:xfrm>
            <a:off x="1368071" y="3262836"/>
            <a:ext cx="8064399" cy="750400"/>
          </a:xfrm>
          <a:prstGeom prst="rect">
            <a:avLst/>
          </a:prstGeom>
          <a:noFill/>
          <a:ln>
            <a:noFill/>
          </a:ln>
        </p:spPr>
        <p:txBody>
          <a:bodyPr lIns="91425" tIns="91425" rIns="91425" bIns="91425" anchor="t" anchorCtr="0"/>
          <a:lstStyle>
            <a:lvl1pPr rtl="0">
              <a:spcBef>
                <a:spcPts val="1600"/>
              </a:spcBef>
              <a:buClr>
                <a:srgbClr val="1C7B70"/>
              </a:buClr>
              <a:buFont typeface="Arial"/>
              <a:buNone/>
              <a:defRPr/>
            </a:lvl1pPr>
            <a:lvl2pPr rtl="0">
              <a:spcBef>
                <a:spcPts val="4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90190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5" name="Shape 55"/>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88953" y="1892299"/>
            <a:ext cx="11213999" cy="40511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54702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9" name="Shape 59"/>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6271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3D86-CF5A-4668-8A92-8DA002942A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2D828-126D-42D8-A967-60507B99D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722B6A-726E-43B1-801F-6FD850F461B1}"/>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4F8CB044-CEE3-4644-B80F-1BAA32532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25874-8A84-4E3E-A43F-5F518CC26A31}"/>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755786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422735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055240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69" name="Shape 69"/>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79073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72" name="Shape 72"/>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756365" y="1268269"/>
            <a:ext cx="10826000" cy="3463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Tree>
    <p:extLst>
      <p:ext uri="{BB962C8B-B14F-4D97-AF65-F5344CB8AC3E}">
        <p14:creationId xmlns:p14="http://schemas.microsoft.com/office/powerpoint/2010/main" val="4250383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pPr defTabSz="1219170"/>
            <a:fld id="{ADA07C09-8A41-3B46-A636-3955072BBB4F}" type="slidenum">
              <a:rPr lang="en-US" kern="0" smtClean="0">
                <a:solidFill>
                  <a:srgbClr val="FFFFFF">
                    <a:lumMod val="65000"/>
                  </a:srgbClr>
                </a:solidFill>
                <a:ea typeface="Arial"/>
                <a:cs typeface="Arial"/>
                <a:sym typeface="Arial"/>
                <a:rtl val="0"/>
              </a:rPr>
              <a:pPr defTabSz="1219170"/>
              <a:t>‹#›</a:t>
            </a:fld>
            <a:endParaRPr lang="en-US" kern="0">
              <a:solidFill>
                <a:srgbClr val="FFFFFF">
                  <a:lumMod val="65000"/>
                </a:srgbClr>
              </a:solidFill>
              <a:ea typeface="Arial"/>
              <a:cs typeface="Arial"/>
              <a:sym typeface="Arial"/>
              <a:rtl val="0"/>
            </a:endParaRPr>
          </a:p>
        </p:txBody>
      </p:sp>
    </p:spTree>
    <p:extLst>
      <p:ext uri="{BB962C8B-B14F-4D97-AF65-F5344CB8AC3E}">
        <p14:creationId xmlns:p14="http://schemas.microsoft.com/office/powerpoint/2010/main" val="437361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97784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37341902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rPr>
              <a:pPr algn="ctr">
                <a:buSzPct val="25000"/>
              </a:pPr>
              <a:t>‹#›</a:t>
            </a:fld>
            <a:endParaRPr lang="en-US" sz="1200">
              <a:solidFill>
                <a:srgbClr val="A5A5A5"/>
              </a:solidFill>
            </a:endParaRPr>
          </a:p>
        </p:txBody>
      </p:sp>
    </p:spTree>
    <p:extLst>
      <p:ext uri="{BB962C8B-B14F-4D97-AF65-F5344CB8AC3E}">
        <p14:creationId xmlns:p14="http://schemas.microsoft.com/office/powerpoint/2010/main" val="1050923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
        <p:nvSpPr>
          <p:cNvPr id="42" name="Shape 42"/>
          <p:cNvSpPr txBox="1">
            <a:spLocks noGrp="1"/>
          </p:cNvSpPr>
          <p:nvPr>
            <p:ph type="body" idx="1"/>
          </p:nvPr>
        </p:nvSpPr>
        <p:spPr>
          <a:xfrm>
            <a:off x="488950" y="1432983"/>
            <a:ext cx="11213999" cy="4510797"/>
          </a:xfrm>
          <a:prstGeom prst="rect">
            <a:avLst/>
          </a:prstGeom>
          <a:noFill/>
          <a:ln>
            <a:noFill/>
          </a:ln>
        </p:spPr>
        <p:txBody>
          <a:bodyPr lIns="91425" tIns="91425" rIns="91425" bIns="91425" anchor="t" anchorCtr="0"/>
          <a:lstStyle>
            <a:lvl1pPr marL="457189" marR="0" lvl="0" indent="-186262" algn="l" rtl="0">
              <a:spcBef>
                <a:spcPts val="1600"/>
              </a:spcBef>
              <a:buClr>
                <a:schemeClr val="lt1"/>
              </a:buClr>
              <a:buSzPct val="100000"/>
              <a:buFont typeface="Noto Sans Symbols"/>
              <a:buChar char="•"/>
              <a:defRPr sz="4267" b="0" i="0" u="none" strike="noStrike" cap="none">
                <a:solidFill>
                  <a:schemeClr val="dk1"/>
                </a:solidFill>
                <a:latin typeface="Calibri"/>
                <a:ea typeface="Calibri"/>
                <a:cs typeface="Calibri"/>
                <a:sym typeface="Calibri"/>
              </a:defRPr>
            </a:lvl1pPr>
            <a:lvl2pPr marL="990575" marR="0" lvl="1" indent="-143930" algn="l" rtl="0">
              <a:spcBef>
                <a:spcPts val="400"/>
              </a:spcBef>
              <a:buClr>
                <a:schemeClr val="lt1"/>
              </a:buClr>
              <a:buSzPct val="100000"/>
              <a:buFont typeface="Verdana"/>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400"/>
              </a:spcBef>
              <a:buClr>
                <a:schemeClr val="lt1"/>
              </a:buClr>
              <a:buSzPct val="100000"/>
              <a:buFont typeface="Verdana"/>
              <a:buChar char="▪"/>
              <a:defRPr sz="3200" b="0" i="0" u="none" strike="noStrike" cap="none">
                <a:solidFill>
                  <a:schemeClr val="dk1"/>
                </a:solidFill>
                <a:latin typeface="Calibri"/>
                <a:ea typeface="Calibri"/>
                <a:cs typeface="Calibri"/>
                <a:sym typeface="Calibri"/>
              </a:defRPr>
            </a:lvl3pPr>
            <a:lvl4pPr marL="2211859" marR="0" lvl="3" indent="-112179"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46319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508401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54D5-4BFB-44D2-BE11-466A9836E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00938-13F0-45A6-8A80-B32ED3EA84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BFDEF-6F4D-44EF-B806-8CA391DD09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5BE710-30B0-49FE-AF1F-8336E0A7FD49}"/>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6" name="Footer Placeholder 5">
            <a:extLst>
              <a:ext uri="{FF2B5EF4-FFF2-40B4-BE49-F238E27FC236}">
                <a16:creationId xmlns:a16="http://schemas.microsoft.com/office/drawing/2014/main" id="{748D6074-889A-45B6-91A5-0FA10CAA2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C203B-A05C-4416-878E-4396C6472735}"/>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78057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rPr>
              <a:pPr algn="ctr">
                <a:buSzPct val="25000"/>
              </a:pPr>
              <a:t>‹#›</a:t>
            </a:fld>
            <a:endParaRPr lang="en-US" sz="1200">
              <a:solidFill>
                <a:srgbClr val="7F7F7F"/>
              </a:solidFill>
            </a:endParaRPr>
          </a:p>
        </p:txBody>
      </p:sp>
    </p:spTree>
    <p:extLst>
      <p:ext uri="{BB962C8B-B14F-4D97-AF65-F5344CB8AC3E}">
        <p14:creationId xmlns:p14="http://schemas.microsoft.com/office/powerpoint/2010/main" val="2151912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62" name="Shape 6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rPr>
              <a:pPr algn="ctr">
                <a:buSzPct val="25000"/>
              </a:pPr>
              <a:t>‹#›</a:t>
            </a:fld>
            <a:endParaRPr lang="en-US" sz="1200">
              <a:solidFill>
                <a:srgbClr val="7F7F7F"/>
              </a:solidFill>
            </a:endParaRPr>
          </a:p>
        </p:txBody>
      </p:sp>
    </p:spTree>
    <p:extLst>
      <p:ext uri="{BB962C8B-B14F-4D97-AF65-F5344CB8AC3E}">
        <p14:creationId xmlns:p14="http://schemas.microsoft.com/office/powerpoint/2010/main" val="3322745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39745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47689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646129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15994302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374692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r">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197315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35942264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56173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AA90-5868-4D9C-8197-0DDAA761BA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83BBA6-73E9-4791-9125-D7C15F179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E46170-F62E-4DD6-B3E4-E26B5F5121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5006FD-5D4E-4D10-A7E1-60BED90248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E5A775-8107-45A1-8B7C-21555ED9C6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DA78C-C73F-42C9-9792-3457EE8B15A3}"/>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8" name="Footer Placeholder 7">
            <a:extLst>
              <a:ext uri="{FF2B5EF4-FFF2-40B4-BE49-F238E27FC236}">
                <a16:creationId xmlns:a16="http://schemas.microsoft.com/office/drawing/2014/main" id="{C4A9EFBB-2049-4DB9-9CDD-88F809925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782EF4-E9D8-4579-8721-6113E8F06316}"/>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500385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1950513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0329099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r">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16930718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29809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Shape 29"/>
        <p:cNvGrpSpPr/>
        <p:nvPr/>
      </p:nvGrpSpPr>
      <p:grpSpPr>
        <a:xfrm>
          <a:off x="0" y="0"/>
          <a:ext cx="0" cy="0"/>
          <a:chOff x="0" y="0"/>
          <a:chExt cx="0" cy="0"/>
        </a:xfrm>
      </p:grpSpPr>
      <p:sp>
        <p:nvSpPr>
          <p:cNvPr id="31" name="Shape 31"/>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32" name="Shape 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
        <p:nvSpPr>
          <p:cNvPr id="34" name="Shape 34"/>
          <p:cNvSpPr txBox="1">
            <a:spLocks noGrp="1"/>
          </p:cNvSpPr>
          <p:nvPr>
            <p:ph type="title"/>
          </p:nvPr>
        </p:nvSpPr>
        <p:spPr>
          <a:xfrm>
            <a:off x="144495" y="226067"/>
            <a:ext cx="12047599" cy="722800"/>
          </a:xfrm>
          <a:prstGeom prst="rect">
            <a:avLst/>
          </a:prstGeom>
          <a:noFill/>
          <a:ln>
            <a:noFill/>
          </a:ln>
        </p:spPr>
        <p:txBody>
          <a:bodyPr lIns="91425" tIns="91425" rIns="91425" bIns="91425" anchor="ctr" anchorCtr="0"/>
          <a:lstStyle>
            <a:lvl1pPr lvl="0" rtl="0">
              <a:spcBef>
                <a:spcPts val="0"/>
              </a:spcBef>
              <a:buNone/>
              <a:defRPr sz="3733"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5" name="Shape 35"/>
          <p:cNvSpPr txBox="1">
            <a:spLocks noGrp="1"/>
          </p:cNvSpPr>
          <p:nvPr>
            <p:ph type="body" idx="2"/>
          </p:nvPr>
        </p:nvSpPr>
        <p:spPr>
          <a:xfrm>
            <a:off x="256806" y="1619167"/>
            <a:ext cx="11635655" cy="4308000"/>
          </a:xfrm>
          <a:prstGeom prst="rect">
            <a:avLst/>
          </a:prstGeom>
          <a:noFill/>
          <a:ln>
            <a:noFill/>
          </a:ln>
        </p:spPr>
        <p:txBody>
          <a:bodyPr lIns="91425" tIns="91425" rIns="91425" bIns="91425" anchor="t" anchorCtr="0">
            <a:normAutofit/>
          </a:bodyPr>
          <a:lstStyle>
            <a:lvl1pPr lvl="0" rtl="0">
              <a:spcBef>
                <a:spcPts val="0"/>
              </a:spcBef>
              <a:buClr>
                <a:schemeClr val="dk2"/>
              </a:buClr>
              <a:buSzPct val="100000"/>
              <a:buChar char="●"/>
              <a:defRPr sz="32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a:spcBef>
                <a:spcPts val="0"/>
              </a:spcBef>
              <a:buClr>
                <a:schemeClr val="dk2"/>
              </a:buClr>
              <a:buChar char="■"/>
              <a:defRPr>
                <a:solidFill>
                  <a:schemeClr val="dk2"/>
                </a:solidFill>
              </a:defRPr>
            </a:lvl9pPr>
          </a:lstStyle>
          <a:p>
            <a:endParaRPr dirty="0"/>
          </a:p>
        </p:txBody>
      </p:sp>
    </p:spTree>
    <p:extLst>
      <p:ext uri="{BB962C8B-B14F-4D97-AF65-F5344CB8AC3E}">
        <p14:creationId xmlns:p14="http://schemas.microsoft.com/office/powerpoint/2010/main" val="38700768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 Blank logo">
    <p:spTree>
      <p:nvGrpSpPr>
        <p:cNvPr id="1" name="Shape 19"/>
        <p:cNvGrpSpPr/>
        <p:nvPr/>
      </p:nvGrpSpPr>
      <p:grpSpPr>
        <a:xfrm>
          <a:off x="0" y="0"/>
          <a:ext cx="0" cy="0"/>
          <a:chOff x="0" y="0"/>
          <a:chExt cx="0" cy="0"/>
        </a:xfrm>
      </p:grpSpPr>
      <p:sp>
        <p:nvSpPr>
          <p:cNvPr id="21" name="Shape 21"/>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Tree>
    <p:extLst>
      <p:ext uri="{BB962C8B-B14F-4D97-AF65-F5344CB8AC3E}">
        <p14:creationId xmlns:p14="http://schemas.microsoft.com/office/powerpoint/2010/main" val="33718391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11404601" y="6695325"/>
            <a:ext cx="711199" cy="169200"/>
          </a:xfrm>
          <a:prstGeom prst="rect">
            <a:avLst/>
          </a:prstGeom>
          <a:noFill/>
          <a:ln>
            <a:noFill/>
          </a:ln>
        </p:spPr>
        <p:txBody>
          <a:bodyPr lIns="91425" tIns="45700" rIns="91425" bIns="45700" anchor="t" anchorCtr="0">
            <a:noAutofit/>
          </a:bodyPr>
          <a:lstStyle>
            <a:lvl1pPr marL="0" marR="0" indent="0" algn="l" rtl="0">
              <a:spcBef>
                <a:spcPts val="0"/>
              </a:spcBef>
              <a:buNone/>
              <a:defRPr sz="2400"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 smtClean="0"/>
              <a:pPr>
                <a:buSzPct val="25000"/>
              </a:pPr>
              <a:t>‹#›</a:t>
            </a:fld>
            <a:endParaRPr lang="en"/>
          </a:p>
        </p:txBody>
      </p:sp>
      <p:sp>
        <p:nvSpPr>
          <p:cNvPr id="11" name="Shape 11"/>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12" name="Shape 12"/>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13" name="Shape 13"/>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83861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087627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1" indent="-281509"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142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
            <a:ext cx="12192000" cy="6857999"/>
          </a:xfrm>
          <a:prstGeom prst="rect">
            <a:avLst/>
          </a:prstGeom>
          <a:solidFill>
            <a:srgbClr val="000000"/>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2269067" y="4125385"/>
            <a:ext cx="7585999" cy="594799"/>
          </a:xfrm>
          <a:prstGeom prst="rect">
            <a:avLst/>
          </a:prstGeom>
          <a:noFill/>
          <a:ln>
            <a:noFill/>
          </a:ln>
        </p:spPr>
        <p:txBody>
          <a:bodyPr lIns="121900" tIns="60933" rIns="121900" bIns="60933"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3000" b="0" i="0" u="none" strike="noStrike" cap="none" baseline="0">
                <a:solidFill>
                  <a:srgbClr val="F27C3A"/>
                </a:solidFill>
                <a:latin typeface="Arial"/>
                <a:ea typeface="Arial"/>
                <a:cs typeface="Arial"/>
                <a:sym typeface="Arial"/>
                <a:rtl val="0"/>
              </a:rPr>
              <a:t>BUILT FOR THE </a:t>
            </a:r>
            <a:r>
              <a:rPr lang="en" sz="300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2631018" y="2211918"/>
            <a:ext cx="6919199" cy="1680799"/>
          </a:xfrm>
          <a:prstGeom prst="rect">
            <a:avLst/>
          </a:prstGeom>
          <a:noFill/>
          <a:ln>
            <a:noFill/>
          </a:ln>
        </p:spPr>
      </p:pic>
    </p:spTree>
    <p:extLst>
      <p:ext uri="{BB962C8B-B14F-4D97-AF65-F5344CB8AC3E}">
        <p14:creationId xmlns:p14="http://schemas.microsoft.com/office/powerpoint/2010/main" val="307302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13AE-B6FB-4184-A1DB-B33E51F2EE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232318-AD86-48BB-A7AB-AE34B3DEB834}"/>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4" name="Footer Placeholder 3">
            <a:extLst>
              <a:ext uri="{FF2B5EF4-FFF2-40B4-BE49-F238E27FC236}">
                <a16:creationId xmlns:a16="http://schemas.microsoft.com/office/drawing/2014/main" id="{9AF43857-DB02-4BC6-95E0-34828795B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083055-C4F8-4C88-9699-B730349FF26B}"/>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2073648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35" name="Shape 35"/>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36" name="Shape 36"/>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37" name="Shape 37"/>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8247862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6172200"/>
            <a:ext cx="12192000" cy="514400"/>
          </a:xfrm>
          <a:prstGeom prst="rect">
            <a:avLst/>
          </a:prstGeom>
          <a:solidFill>
            <a:srgbClr val="00685D"/>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44" name="Shape 44"/>
          <p:cNvSpPr txBox="1">
            <a:spLocks noGrp="1"/>
          </p:cNvSpPr>
          <p:nvPr>
            <p:ph type="ctrTitle"/>
          </p:nvPr>
        </p:nvSpPr>
        <p:spPr>
          <a:xfrm>
            <a:off x="1356783" y="2319907"/>
            <a:ext cx="8064399" cy="8276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45" name="Shape 45"/>
          <p:cNvSpPr txBox="1">
            <a:spLocks noGrp="1"/>
          </p:cNvSpPr>
          <p:nvPr>
            <p:ph type="body" idx="1"/>
          </p:nvPr>
        </p:nvSpPr>
        <p:spPr>
          <a:xfrm>
            <a:off x="1368071" y="3262836"/>
            <a:ext cx="8064399" cy="750400"/>
          </a:xfrm>
          <a:prstGeom prst="rect">
            <a:avLst/>
          </a:prstGeom>
          <a:noFill/>
          <a:ln>
            <a:noFill/>
          </a:ln>
        </p:spPr>
        <p:txBody>
          <a:bodyPr lIns="91425" tIns="91425" rIns="91425" bIns="91425" anchor="t" anchorCtr="0"/>
          <a:lstStyle>
            <a:lvl1pPr rtl="0">
              <a:spcBef>
                <a:spcPts val="1600"/>
              </a:spcBef>
              <a:buClr>
                <a:srgbClr val="1C7B70"/>
              </a:buClr>
              <a:buFont typeface="Arial"/>
              <a:buNone/>
              <a:defRPr/>
            </a:lvl1pPr>
            <a:lvl2pPr rtl="0">
              <a:spcBef>
                <a:spcPts val="4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175826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5" name="Shape 55"/>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88953" y="1892299"/>
            <a:ext cx="11213999" cy="40511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373262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9" name="Shape 59"/>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86714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6378878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1357441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69" name="Shape 69"/>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161848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72" name="Shape 72"/>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756365" y="1268269"/>
            <a:ext cx="10826000" cy="3463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Tree>
    <p:extLst>
      <p:ext uri="{BB962C8B-B14F-4D97-AF65-F5344CB8AC3E}">
        <p14:creationId xmlns:p14="http://schemas.microsoft.com/office/powerpoint/2010/main" val="42318531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914400" y="2111123"/>
            <a:ext cx="10363200" cy="1546399"/>
          </a:xfrm>
          <a:prstGeom prst="rect">
            <a:avLst/>
          </a:prstGeom>
          <a:noFill/>
          <a:ln>
            <a:noFill/>
          </a:ln>
        </p:spPr>
        <p:txBody>
          <a:bodyPr lIns="91425" tIns="91425" rIns="91425" bIns="91425" anchor="ctr" anchorCtr="0"/>
          <a:lstStyle>
            <a:lvl1pPr algn="ctr" rtl="0">
              <a:spcBef>
                <a:spcPts val="0"/>
              </a:spcBef>
              <a:buSzPct val="100000"/>
              <a:defRPr sz="6400"/>
            </a:lvl1pPr>
            <a:lvl2pPr algn="ctr" rtl="0">
              <a:spcBef>
                <a:spcPts val="0"/>
              </a:spcBef>
              <a:buSzPct val="100000"/>
              <a:defRPr sz="6400"/>
            </a:lvl2pPr>
            <a:lvl3pPr algn="ctr" rtl="0">
              <a:spcBef>
                <a:spcPts val="0"/>
              </a:spcBef>
              <a:buSzPct val="100000"/>
              <a:defRPr sz="6400"/>
            </a:lvl3pPr>
            <a:lvl4pPr algn="ctr" rtl="0">
              <a:spcBef>
                <a:spcPts val="0"/>
              </a:spcBef>
              <a:buSzPct val="100000"/>
              <a:defRPr sz="6400"/>
            </a:lvl4pPr>
            <a:lvl5pPr algn="ctr" rtl="0">
              <a:spcBef>
                <a:spcPts val="0"/>
              </a:spcBef>
              <a:buSzPct val="100000"/>
              <a:defRPr sz="6400"/>
            </a:lvl5pPr>
            <a:lvl6pPr algn="ctr" rtl="0">
              <a:spcBef>
                <a:spcPts val="0"/>
              </a:spcBef>
              <a:buSzPct val="100000"/>
              <a:defRPr sz="6400"/>
            </a:lvl6pPr>
            <a:lvl7pPr algn="ctr" rtl="0">
              <a:spcBef>
                <a:spcPts val="0"/>
              </a:spcBef>
              <a:buSzPct val="100000"/>
              <a:defRPr sz="6400"/>
            </a:lvl7pPr>
            <a:lvl8pPr algn="ctr" rtl="0">
              <a:spcBef>
                <a:spcPts val="0"/>
              </a:spcBef>
              <a:buSzPct val="100000"/>
              <a:defRPr sz="6400"/>
            </a:lvl8pPr>
            <a:lvl9pPr algn="ctr" rtl="0">
              <a:spcBef>
                <a:spcPts val="0"/>
              </a:spcBef>
              <a:buSzPct val="100000"/>
              <a:defRPr sz="6400"/>
            </a:lvl9pPr>
          </a:lstStyle>
          <a:p>
            <a:endParaRPr/>
          </a:p>
        </p:txBody>
      </p:sp>
      <p:sp>
        <p:nvSpPr>
          <p:cNvPr id="76" name="Shape 76"/>
          <p:cNvSpPr txBox="1">
            <a:spLocks noGrp="1"/>
          </p:cNvSpPr>
          <p:nvPr>
            <p:ph type="subTitle" idx="1"/>
          </p:nvPr>
        </p:nvSpPr>
        <p:spPr>
          <a:xfrm>
            <a:off x="914400" y="3786738"/>
            <a:ext cx="10363200" cy="10463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4000">
                <a:solidFill>
                  <a:schemeClr val="dk2"/>
                </a:solidFill>
              </a:defRPr>
            </a:lvl2pPr>
            <a:lvl3pPr algn="ctr" rtl="0">
              <a:spcBef>
                <a:spcPts val="0"/>
              </a:spcBef>
              <a:buClr>
                <a:schemeClr val="dk2"/>
              </a:buClr>
              <a:buSzPct val="100000"/>
              <a:buNone/>
              <a:defRPr sz="4000">
                <a:solidFill>
                  <a:schemeClr val="dk2"/>
                </a:solidFill>
              </a:defRPr>
            </a:lvl3pPr>
            <a:lvl4pPr algn="ctr" rtl="0">
              <a:spcBef>
                <a:spcPts val="0"/>
              </a:spcBef>
              <a:buClr>
                <a:schemeClr val="dk2"/>
              </a:buClr>
              <a:buSzPct val="100000"/>
              <a:buNone/>
              <a:defRPr sz="4000">
                <a:solidFill>
                  <a:schemeClr val="dk2"/>
                </a:solidFill>
              </a:defRPr>
            </a:lvl4pPr>
            <a:lvl5pPr algn="ctr" rtl="0">
              <a:spcBef>
                <a:spcPts val="0"/>
              </a:spcBef>
              <a:buClr>
                <a:schemeClr val="dk2"/>
              </a:buClr>
              <a:buSzPct val="100000"/>
              <a:buNone/>
              <a:defRPr sz="4000">
                <a:solidFill>
                  <a:schemeClr val="dk2"/>
                </a:solidFill>
              </a:defRPr>
            </a:lvl5pPr>
            <a:lvl6pPr algn="ctr" rtl="0">
              <a:spcBef>
                <a:spcPts val="0"/>
              </a:spcBef>
              <a:buClr>
                <a:schemeClr val="dk2"/>
              </a:buClr>
              <a:buSzPct val="100000"/>
              <a:buNone/>
              <a:defRPr sz="4000">
                <a:solidFill>
                  <a:schemeClr val="dk2"/>
                </a:solidFill>
              </a:defRPr>
            </a:lvl6pPr>
            <a:lvl7pPr algn="ctr" rtl="0">
              <a:spcBef>
                <a:spcPts val="0"/>
              </a:spcBef>
              <a:buClr>
                <a:schemeClr val="dk2"/>
              </a:buClr>
              <a:buSzPct val="100000"/>
              <a:buNone/>
              <a:defRPr sz="4000">
                <a:solidFill>
                  <a:schemeClr val="dk2"/>
                </a:solidFill>
              </a:defRPr>
            </a:lvl7pPr>
            <a:lvl8pPr algn="ctr" rtl="0">
              <a:spcBef>
                <a:spcPts val="0"/>
              </a:spcBef>
              <a:buClr>
                <a:schemeClr val="dk2"/>
              </a:buClr>
              <a:buSzPct val="100000"/>
              <a:buNone/>
              <a:defRPr sz="4000">
                <a:solidFill>
                  <a:schemeClr val="dk2"/>
                </a:solidFill>
              </a:defRPr>
            </a:lvl8pPr>
            <a:lvl9pPr algn="ctr" rtl="0">
              <a:spcBef>
                <a:spcPts val="0"/>
              </a:spcBef>
              <a:buClr>
                <a:schemeClr val="dk2"/>
              </a:buClr>
              <a:buSzPct val="100000"/>
              <a:buNone/>
              <a:defRPr sz="4000">
                <a:solidFill>
                  <a:schemeClr val="dk2"/>
                </a:solidFill>
              </a:defRPr>
            </a:lvl9pPr>
          </a:lstStyle>
          <a:p>
            <a:endParaRPr/>
          </a:p>
        </p:txBody>
      </p:sp>
      <p:sp>
        <p:nvSpPr>
          <p:cNvPr id="77" name="Shape 77"/>
          <p:cNvSpPr txBox="1">
            <a:spLocks noGrp="1"/>
          </p:cNvSpPr>
          <p:nvPr>
            <p:ph type="sldNum" idx="12"/>
          </p:nvPr>
        </p:nvSpPr>
        <p:spPr>
          <a:xfrm>
            <a:off x="11409055" y="6333133"/>
            <a:ext cx="731599" cy="524800"/>
          </a:xfrm>
          <a:prstGeom prst="rect">
            <a:avLst/>
          </a:prstGeom>
          <a:noFill/>
          <a:ln>
            <a:noFill/>
          </a:ln>
        </p:spPr>
        <p:txBody>
          <a:bodyPr lIns="91425" tIns="91425" rIns="91425" bIns="91425" anchor="ctr" anchorCtr="0">
            <a:noAutofit/>
          </a:bodyPr>
          <a:lstStyle>
            <a:lvl1pPr rtl="0">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4522043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488951" y="433918"/>
            <a:ext cx="11214101" cy="609601"/>
          </a:xfrm>
          <a:prstGeom prst="rect">
            <a:avLst/>
          </a:prstGeom>
        </p:spPr>
        <p:txBody>
          <a:bodyPr/>
          <a:lstStyle/>
          <a:p>
            <a:pPr lvl="0">
              <a:defRPr sz="1800">
                <a:solidFill>
                  <a:srgbClr val="000000"/>
                </a:solidFill>
                <a:uFillTx/>
              </a:defRPr>
            </a:pPr>
            <a:r>
              <a:rPr sz="4267">
                <a:solidFill>
                  <a:srgbClr val="008881"/>
                </a:solidFill>
                <a:uFill>
                  <a:solidFill>
                    <a:srgbClr val="008881"/>
                  </a:solidFill>
                </a:uFill>
              </a:rPr>
              <a:t>Title Text</a:t>
            </a:r>
          </a:p>
        </p:txBody>
      </p:sp>
      <p:sp>
        <p:nvSpPr>
          <p:cNvPr id="65" name="Shape 65"/>
          <p:cNvSpPr>
            <a:spLocks noGrp="1"/>
          </p:cNvSpPr>
          <p:nvPr>
            <p:ph type="sldNum" sz="quarter" idx="2"/>
          </p:nvPr>
        </p:nvSpPr>
        <p:spPr>
          <a:xfrm>
            <a:off x="11404600" y="6695327"/>
            <a:ext cx="711200" cy="169335"/>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90097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65971C-27A2-43C0-8A26-0E6D97157966}"/>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3" name="Footer Placeholder 2">
            <a:extLst>
              <a:ext uri="{FF2B5EF4-FFF2-40B4-BE49-F238E27FC236}">
                <a16:creationId xmlns:a16="http://schemas.microsoft.com/office/drawing/2014/main" id="{499D5A17-7CB4-46CB-B2F7-6C865CB84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0E408-4531-4674-968D-B080ADDFD347}"/>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19406716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426030887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7776601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5978770" y="0"/>
            <a:ext cx="6213231"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8554" y="6472121"/>
            <a:ext cx="949415" cy="231648"/>
          </a:xfrm>
          <a:prstGeom prst="rect">
            <a:avLst/>
          </a:prstGeom>
        </p:spPr>
      </p:pic>
      <p:sp>
        <p:nvSpPr>
          <p:cNvPr id="11"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143152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9253510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777072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69" name="Shape 69"/>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96118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8076964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488949" y="1047750"/>
            <a:ext cx="11214099" cy="461625"/>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667" b="0">
                <a:solidFill>
                  <a:schemeClr val="dk1"/>
                </a:solidFill>
                <a:latin typeface="Arial"/>
                <a:ea typeface="Arial"/>
                <a:cs typeface="Arial"/>
                <a:sym typeface="Arial"/>
              </a:defRPr>
            </a:lvl1pPr>
            <a:lvl2pPr marL="609585" indent="0" rtl="0">
              <a:spcBef>
                <a:spcPts val="0"/>
              </a:spcBef>
              <a:buNone/>
              <a:defRPr sz="2667" b="1"/>
            </a:lvl2pPr>
            <a:lvl3pPr marL="1219170" indent="0" rtl="0">
              <a:spcBef>
                <a:spcPts val="0"/>
              </a:spcBef>
              <a:buNone/>
              <a:defRPr sz="2400" b="1"/>
            </a:lvl3pPr>
            <a:lvl4pPr marL="1828754" indent="0" rtl="0">
              <a:spcBef>
                <a:spcPts val="0"/>
              </a:spcBef>
              <a:buNone/>
              <a:defRPr sz="2133" b="1"/>
            </a:lvl4pPr>
            <a:lvl5pPr marL="2438339" indent="0" rtl="0">
              <a:spcBef>
                <a:spcPts val="0"/>
              </a:spcBef>
              <a:buNone/>
              <a:defRPr sz="2133" b="1"/>
            </a:lvl5pPr>
            <a:lvl6pPr marL="3047924" indent="0" rtl="0">
              <a:spcBef>
                <a:spcPts val="0"/>
              </a:spcBef>
              <a:buFont typeface="Arial"/>
              <a:buNone/>
              <a:defRPr sz="2133" b="1"/>
            </a:lvl6pPr>
            <a:lvl7pPr marL="3657509" indent="0" rtl="0">
              <a:spcBef>
                <a:spcPts val="0"/>
              </a:spcBef>
              <a:buFont typeface="Arial"/>
              <a:buNone/>
              <a:defRPr sz="2133" b="1"/>
            </a:lvl7pPr>
            <a:lvl8pPr marL="4267093" indent="0" rtl="0">
              <a:spcBef>
                <a:spcPts val="0"/>
              </a:spcBef>
              <a:buFont typeface="Arial"/>
              <a:buNone/>
              <a:defRPr sz="2133" b="1"/>
            </a:lvl8pPr>
            <a:lvl9pPr marL="4876678" indent="0" rtl="0">
              <a:spcBef>
                <a:spcPts val="0"/>
              </a:spcBef>
              <a:buFont typeface="Arial"/>
              <a:buNone/>
              <a:defRPr sz="2133" b="1"/>
            </a:lvl9pPr>
          </a:lstStyle>
          <a:p>
            <a:endParaRPr/>
          </a:p>
        </p:txBody>
      </p:sp>
      <p:sp>
        <p:nvSpPr>
          <p:cNvPr id="29" name="Shape 29"/>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rtl="0">
              <a:lnSpc>
                <a:spcPct val="90000"/>
              </a:lnSpc>
              <a:spcBef>
                <a:spcPts val="0"/>
              </a:spcBef>
              <a:defRPr sz="4267">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646607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4099" cy="4510615"/>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2" indent="-281510"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274800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488951" y="433918"/>
            <a:ext cx="11214101" cy="609601"/>
          </a:xfrm>
          <a:prstGeom prst="rect">
            <a:avLst/>
          </a:prstGeom>
        </p:spPr>
        <p:txBody>
          <a:bodyPr/>
          <a:lstStyle/>
          <a:p>
            <a:pPr lvl="0">
              <a:defRPr sz="1800">
                <a:solidFill>
                  <a:srgbClr val="000000"/>
                </a:solidFill>
                <a:uFillTx/>
              </a:defRPr>
            </a:pPr>
            <a:r>
              <a:rPr sz="4267">
                <a:solidFill>
                  <a:srgbClr val="008881"/>
                </a:solidFill>
                <a:uFill>
                  <a:solidFill>
                    <a:srgbClr val="008881"/>
                  </a:solidFill>
                </a:uFill>
              </a:rPr>
              <a:t>Title Text</a:t>
            </a:r>
          </a:p>
        </p:txBody>
      </p:sp>
      <p:sp>
        <p:nvSpPr>
          <p:cNvPr id="65" name="Shape 65"/>
          <p:cNvSpPr>
            <a:spLocks noGrp="1"/>
          </p:cNvSpPr>
          <p:nvPr>
            <p:ph type="sldNum" sz="quarter" idx="2"/>
          </p:nvPr>
        </p:nvSpPr>
        <p:spPr>
          <a:xfrm>
            <a:off x="11404600" y="6695327"/>
            <a:ext cx="711200" cy="169335"/>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27426473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0C53-EE9D-403B-8375-3EF74D713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A0F864-C7AF-41C0-82AD-73F8C1C0A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6C0DF2-9EC8-46DA-AF90-BA8433A59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5AA60-8F77-4DB7-9C3E-9DACF14A7C5A}"/>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6" name="Footer Placeholder 5">
            <a:extLst>
              <a:ext uri="{FF2B5EF4-FFF2-40B4-BE49-F238E27FC236}">
                <a16:creationId xmlns:a16="http://schemas.microsoft.com/office/drawing/2014/main" id="{D9B2ADA5-8F12-43A2-AA0B-755B38CA8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09A9AD-E19C-424B-889D-8C223875A67F}"/>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577255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6933"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6933">
                <a:solidFill>
                  <a:schemeClr val="dk1"/>
                </a:solidFill>
              </a:defRPr>
            </a:lvl2pPr>
            <a:lvl3pPr lvl="2" indent="0" algn="ctr">
              <a:spcBef>
                <a:spcPts val="0"/>
              </a:spcBef>
              <a:buClr>
                <a:schemeClr val="dk1"/>
              </a:buClr>
              <a:buFont typeface="Arial"/>
              <a:buNone/>
              <a:defRPr sz="6933">
                <a:solidFill>
                  <a:schemeClr val="dk1"/>
                </a:solidFill>
              </a:defRPr>
            </a:lvl3pPr>
            <a:lvl4pPr lvl="3" indent="0" algn="ctr">
              <a:spcBef>
                <a:spcPts val="0"/>
              </a:spcBef>
              <a:buClr>
                <a:schemeClr val="dk1"/>
              </a:buClr>
              <a:buFont typeface="Arial"/>
              <a:buNone/>
              <a:defRPr sz="6933">
                <a:solidFill>
                  <a:schemeClr val="dk1"/>
                </a:solidFill>
              </a:defRPr>
            </a:lvl4pPr>
            <a:lvl5pPr lvl="4" indent="0" algn="ctr">
              <a:spcBef>
                <a:spcPts val="0"/>
              </a:spcBef>
              <a:buClr>
                <a:schemeClr val="dk1"/>
              </a:buClr>
              <a:buFont typeface="Arial"/>
              <a:buNone/>
              <a:defRPr sz="6933">
                <a:solidFill>
                  <a:schemeClr val="dk1"/>
                </a:solidFill>
              </a:defRPr>
            </a:lvl5pPr>
            <a:lvl6pPr lvl="5" indent="0" algn="ctr">
              <a:spcBef>
                <a:spcPts val="0"/>
              </a:spcBef>
              <a:buClr>
                <a:schemeClr val="dk1"/>
              </a:buClr>
              <a:buFont typeface="Arial"/>
              <a:buNone/>
              <a:defRPr sz="6933">
                <a:solidFill>
                  <a:schemeClr val="dk1"/>
                </a:solidFill>
              </a:defRPr>
            </a:lvl6pPr>
            <a:lvl7pPr lvl="6" indent="0" algn="ctr">
              <a:spcBef>
                <a:spcPts val="0"/>
              </a:spcBef>
              <a:buClr>
                <a:schemeClr val="dk1"/>
              </a:buClr>
              <a:buFont typeface="Arial"/>
              <a:buNone/>
              <a:defRPr sz="6933">
                <a:solidFill>
                  <a:schemeClr val="dk1"/>
                </a:solidFill>
              </a:defRPr>
            </a:lvl7pPr>
            <a:lvl8pPr lvl="7" indent="0" algn="ctr">
              <a:spcBef>
                <a:spcPts val="0"/>
              </a:spcBef>
              <a:buClr>
                <a:schemeClr val="dk1"/>
              </a:buClr>
              <a:buFont typeface="Arial"/>
              <a:buNone/>
              <a:defRPr sz="6933">
                <a:solidFill>
                  <a:schemeClr val="dk1"/>
                </a:solidFill>
              </a:defRPr>
            </a:lvl8pPr>
            <a:lvl9pPr lvl="8" indent="0" algn="ctr">
              <a:spcBef>
                <a:spcPts val="0"/>
              </a:spcBef>
              <a:buClr>
                <a:schemeClr val="dk1"/>
              </a:buClr>
              <a:buFont typeface="Arial"/>
              <a:buNone/>
              <a:defRPr sz="6933">
                <a:solidFill>
                  <a:schemeClr val="dk1"/>
                </a:solidFill>
              </a:defRPr>
            </a:lvl9pPr>
          </a:lstStyle>
          <a:p>
            <a:endParaRPr/>
          </a:p>
        </p:txBody>
      </p:sp>
      <p:sp>
        <p:nvSpPr>
          <p:cNvPr id="11" name="Shape 11"/>
          <p:cNvSpPr txBox="1">
            <a:spLocks noGrp="1"/>
          </p:cNvSpPr>
          <p:nvPr>
            <p:ph type="subTitle" idx="1"/>
          </p:nvPr>
        </p:nvSpPr>
        <p:spPr>
          <a:xfrm>
            <a:off x="415601" y="3778833"/>
            <a:ext cx="11360799" cy="10568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1pPr>
            <a:lvl2pPr marL="609585" marR="0" lvl="1"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2pPr>
            <a:lvl3pPr marL="1219170" marR="0" lvl="2"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3pPr>
            <a:lvl4pPr marL="1828754" marR="0" lvl="3"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4pPr>
            <a:lvl5pPr marL="2438339" marR="0" lvl="4"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5pPr>
            <a:lvl6pPr marL="3047924" marR="0" lvl="5"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6pPr>
            <a:lvl7pPr marL="3657509" marR="0" lvl="6"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7pPr>
            <a:lvl8pPr marL="4267093" marR="0" lvl="7"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8pPr>
            <a:lvl9pPr marL="4876678" marR="0" lvl="8"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223148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52"/>
        <p:cNvGrpSpPr/>
        <p:nvPr/>
      </p:nvGrpSpPr>
      <p:grpSpPr>
        <a:xfrm>
          <a:off x="0" y="0"/>
          <a:ext cx="0" cy="0"/>
          <a:chOff x="0" y="0"/>
          <a:chExt cx="0" cy="0"/>
        </a:xfrm>
      </p:grpSpPr>
      <p:sp>
        <p:nvSpPr>
          <p:cNvPr id="54" name="Shape 54"/>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55" name="Shape 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
        <p:nvSpPr>
          <p:cNvPr id="6" name="Shape 33"/>
          <p:cNvSpPr txBox="1">
            <a:spLocks noGrp="1"/>
          </p:cNvSpPr>
          <p:nvPr>
            <p:ph type="subTitle" idx="1"/>
          </p:nvPr>
        </p:nvSpPr>
        <p:spPr>
          <a:xfrm>
            <a:off x="487681" y="832933"/>
            <a:ext cx="11216640" cy="722800"/>
          </a:xfrm>
          <a:prstGeom prst="rect">
            <a:avLst/>
          </a:prstGeom>
          <a:noFill/>
          <a:ln>
            <a:noFill/>
          </a:ln>
        </p:spPr>
        <p:txBody>
          <a:bodyPr lIns="91425" tIns="91425" rIns="91425" bIns="91425" anchor="t" anchorCtr="0"/>
          <a:lstStyle>
            <a:lvl1pPr lvl="0" rtl="0">
              <a:spcBef>
                <a:spcPts val="0"/>
              </a:spcBef>
              <a:buNone/>
              <a:defRPr sz="24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
        <p:nvSpPr>
          <p:cNvPr id="7" name="Shape 34"/>
          <p:cNvSpPr txBox="1">
            <a:spLocks noGrp="1"/>
          </p:cNvSpPr>
          <p:nvPr>
            <p:ph type="title"/>
          </p:nvPr>
        </p:nvSpPr>
        <p:spPr>
          <a:xfrm>
            <a:off x="487680" y="226067"/>
            <a:ext cx="11216640" cy="722800"/>
          </a:xfrm>
          <a:prstGeom prst="rect">
            <a:avLst/>
          </a:prstGeom>
          <a:noFill/>
          <a:ln>
            <a:noFill/>
          </a:ln>
        </p:spPr>
        <p:txBody>
          <a:bodyPr lIns="91425" tIns="91425" rIns="91425" bIns="91425" anchor="ctr" anchorCtr="0"/>
          <a:lstStyle>
            <a:lvl1pPr lvl="0" rtl="0">
              <a:spcBef>
                <a:spcPts val="0"/>
              </a:spcBef>
              <a:buNone/>
              <a:defRPr sz="3733"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Tree>
    <p:extLst>
      <p:ext uri="{BB962C8B-B14F-4D97-AF65-F5344CB8AC3E}">
        <p14:creationId xmlns:p14="http://schemas.microsoft.com/office/powerpoint/2010/main" val="424267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63F9-3BA8-434C-9966-CE9689CE9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25E76-F72B-4A9F-8E67-0E50AFC8E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AEF7A1-F90C-456A-95C1-6F62D740F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C8D0A2-4B7D-41FF-8D3F-9E95D4ECA0BF}"/>
              </a:ext>
            </a:extLst>
          </p:cNvPr>
          <p:cNvSpPr>
            <a:spLocks noGrp="1"/>
          </p:cNvSpPr>
          <p:nvPr>
            <p:ph type="dt" sz="half" idx="10"/>
          </p:nvPr>
        </p:nvSpPr>
        <p:spPr/>
        <p:txBody>
          <a:bodyPr/>
          <a:lstStyle/>
          <a:p>
            <a:fld id="{98ABB451-815A-49F9-BA63-EECAB383B84B}" type="datetimeFigureOut">
              <a:rPr lang="en-US" smtClean="0"/>
              <a:t>6/19/2019</a:t>
            </a:fld>
            <a:endParaRPr lang="en-US"/>
          </a:p>
        </p:txBody>
      </p:sp>
      <p:sp>
        <p:nvSpPr>
          <p:cNvPr id="6" name="Footer Placeholder 5">
            <a:extLst>
              <a:ext uri="{FF2B5EF4-FFF2-40B4-BE49-F238E27FC236}">
                <a16:creationId xmlns:a16="http://schemas.microsoft.com/office/drawing/2014/main" id="{6850743B-2699-4889-8B08-BF765E297B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81439-4634-4148-A25C-1ABDFAE17A14}"/>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3994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2.xml"/><Relationship Id="rId7"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png"/><Relationship Id="rId2" Type="http://schemas.openxmlformats.org/officeDocument/2006/relationships/slideLayout" Target="../slideLayouts/slideLayout57.xml"/><Relationship Id="rId16" Type="http://schemas.openxmlformats.org/officeDocument/2006/relationships/theme" Target="../theme/theme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5.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57263-2E5C-47BA-8EEC-97E1A71F2A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A774C-D7E8-4B21-ADFB-623278B2B8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7A376-15C9-4D94-8251-C2245938C7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BB451-815A-49F9-BA63-EECAB383B84B}" type="datetimeFigureOut">
              <a:rPr lang="en-US" smtClean="0"/>
              <a:t>6/19/2019</a:t>
            </a:fld>
            <a:endParaRPr lang="en-US"/>
          </a:p>
        </p:txBody>
      </p:sp>
      <p:sp>
        <p:nvSpPr>
          <p:cNvPr id="5" name="Footer Placeholder 4">
            <a:extLst>
              <a:ext uri="{FF2B5EF4-FFF2-40B4-BE49-F238E27FC236}">
                <a16:creationId xmlns:a16="http://schemas.microsoft.com/office/drawing/2014/main" id="{48FF8156-79D8-4FF4-ABB5-22239FA95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4B0BCF-AB51-44AF-9B9D-953BD8DA9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8FA7F-E41E-402E-AC4A-87BFE12CBB56}" type="slidenum">
              <a:rPr lang="en-US" smtClean="0"/>
              <a:t>‹#›</a:t>
            </a:fld>
            <a:endParaRPr lang="en-US"/>
          </a:p>
        </p:txBody>
      </p:sp>
    </p:spTree>
    <p:extLst>
      <p:ext uri="{BB962C8B-B14F-4D97-AF65-F5344CB8AC3E}">
        <p14:creationId xmlns:p14="http://schemas.microsoft.com/office/powerpoint/2010/main" val="568944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defTabSz="1219170">
              <a:buSzPct val="25000"/>
            </a:pPr>
            <a:fld id="{00000000-1234-1234-1234-123412341234}" type="slidenum">
              <a:rPr lang="en-US" sz="1200" kern="0" smtClean="0">
                <a:solidFill>
                  <a:srgbClr val="7F7F7F"/>
                </a:solidFill>
                <a:ea typeface="Arial"/>
                <a:cs typeface="Arial"/>
                <a:sym typeface="Arial"/>
              </a:rPr>
              <a:pPr algn="ctr" defTabSz="1219170">
                <a:buSzPct val="25000"/>
              </a:pPr>
              <a:t>‹#›</a:t>
            </a:fld>
            <a:endParaRPr lang="en-US" sz="1200" kern="0">
              <a:solidFill>
                <a:srgbClr val="7F7F7F"/>
              </a:solidFill>
              <a:ea typeface="Arial"/>
              <a:cs typeface="Arial"/>
              <a:sym typeface="Arial"/>
            </a:endParaRPr>
          </a:p>
        </p:txBody>
      </p:sp>
      <p:pic>
        <p:nvPicPr>
          <p:cNvPr id="33" name="Shape 33"/>
          <p:cNvPicPr preferRelativeResize="0"/>
          <p:nvPr/>
        </p:nvPicPr>
        <p:blipFill rotWithShape="1">
          <a:blip r:embed="rId12">
            <a:alphaModFix/>
          </a:blip>
          <a:srcRect/>
          <a:stretch/>
        </p:blipFill>
        <p:spPr>
          <a:xfrm>
            <a:off x="11030373" y="6473435"/>
            <a:ext cx="975359" cy="228397"/>
          </a:xfrm>
          <a:prstGeom prst="rect">
            <a:avLst/>
          </a:prstGeom>
          <a:noFill/>
          <a:ln>
            <a:noFill/>
          </a:ln>
        </p:spPr>
      </p:pic>
    </p:spTree>
    <p:extLst>
      <p:ext uri="{BB962C8B-B14F-4D97-AF65-F5344CB8AC3E}">
        <p14:creationId xmlns:p14="http://schemas.microsoft.com/office/powerpoint/2010/main" val="259619043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10589685" y="6284383"/>
            <a:ext cx="1276399" cy="294400"/>
          </a:xfrm>
          <a:prstGeom prst="rect">
            <a:avLst/>
          </a:prstGeom>
          <a:noFill/>
          <a:ln>
            <a:noFill/>
          </a:ln>
        </p:spPr>
      </p:pic>
      <p:sp>
        <p:nvSpPr>
          <p:cNvPr id="7" name="Shape 7"/>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8" name="Shape 8"/>
          <p:cNvSpPr txBox="1"/>
          <p:nvPr/>
        </p:nvSpPr>
        <p:spPr>
          <a:xfrm>
            <a:off x="488949" y="6690783"/>
            <a:ext cx="3033200" cy="123199"/>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872118823"/>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defTabSz="1219170">
              <a:buSzPct val="25000"/>
            </a:pPr>
            <a:fld id="{00000000-1234-1234-1234-123412341234}" type="slidenum">
              <a:rPr lang="en-US" sz="1200" kern="0" smtClean="0">
                <a:solidFill>
                  <a:srgbClr val="7F7F7F"/>
                </a:solidFill>
                <a:ea typeface="Arial"/>
                <a:cs typeface="Arial"/>
                <a:sym typeface="Arial"/>
              </a:rPr>
              <a:pPr algn="ctr" defTabSz="1219170">
                <a:buSzPct val="25000"/>
              </a:pPr>
              <a:t>‹#›</a:t>
            </a:fld>
            <a:endParaRPr lang="en-US" sz="1200" kern="0">
              <a:solidFill>
                <a:srgbClr val="7F7F7F"/>
              </a:solidFill>
              <a:ea typeface="Arial"/>
              <a:cs typeface="Arial"/>
              <a:sym typeface="Arial"/>
            </a:endParaRPr>
          </a:p>
        </p:txBody>
      </p:sp>
      <p:pic>
        <p:nvPicPr>
          <p:cNvPr id="33" name="Shape 33"/>
          <p:cNvPicPr preferRelativeResize="0"/>
          <p:nvPr/>
        </p:nvPicPr>
        <p:blipFill rotWithShape="1">
          <a:blip r:embed="rId15">
            <a:alphaModFix/>
          </a:blip>
          <a:srcRect/>
          <a:stretch/>
        </p:blipFill>
        <p:spPr>
          <a:xfrm>
            <a:off x="11030373" y="6473435"/>
            <a:ext cx="975359" cy="228397"/>
          </a:xfrm>
          <a:prstGeom prst="rect">
            <a:avLst/>
          </a:prstGeom>
          <a:noFill/>
          <a:ln>
            <a:noFill/>
          </a:ln>
        </p:spPr>
      </p:pic>
    </p:spTree>
    <p:extLst>
      <p:ext uri="{BB962C8B-B14F-4D97-AF65-F5344CB8AC3E}">
        <p14:creationId xmlns:p14="http://schemas.microsoft.com/office/powerpoint/2010/main" val="1031696454"/>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063" y="6431151"/>
            <a:ext cx="497784" cy="365125"/>
          </a:xfrm>
          <a:prstGeom prst="rect">
            <a:avLst/>
          </a:prstGeom>
        </p:spPr>
        <p:txBody>
          <a:bodyPr vert="horz" lIns="91440" tIns="45720" rIns="91440" bIns="45720" rtlCol="0" anchor="ctr"/>
          <a:lstStyle>
            <a:lvl1pPr algn="ctr">
              <a:defRPr sz="12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spTree>
    <p:extLst>
      <p:ext uri="{BB962C8B-B14F-4D97-AF65-F5344CB8AC3E}">
        <p14:creationId xmlns:p14="http://schemas.microsoft.com/office/powerpoint/2010/main" val="25919919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10589685" y="6284383"/>
            <a:ext cx="1276399" cy="294400"/>
          </a:xfrm>
          <a:prstGeom prst="rect">
            <a:avLst/>
          </a:prstGeom>
          <a:noFill/>
          <a:ln>
            <a:noFill/>
          </a:ln>
        </p:spPr>
      </p:pic>
      <p:sp>
        <p:nvSpPr>
          <p:cNvPr id="7" name="Shape 7"/>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488949" y="6690783"/>
            <a:ext cx="3033200" cy="1231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103894501"/>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spTree>
    <p:extLst>
      <p:ext uri="{BB962C8B-B14F-4D97-AF65-F5344CB8AC3E}">
        <p14:creationId xmlns:p14="http://schemas.microsoft.com/office/powerpoint/2010/main" val="920054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png"/><Relationship Id="rId18" Type="http://schemas.openxmlformats.org/officeDocument/2006/relationships/image" Target="../media/image73.png"/><Relationship Id="rId26" Type="http://schemas.openxmlformats.org/officeDocument/2006/relationships/image" Target="../media/image79.png"/><Relationship Id="rId3" Type="http://schemas.openxmlformats.org/officeDocument/2006/relationships/image" Target="../media/image61.emf"/><Relationship Id="rId21" Type="http://schemas.openxmlformats.org/officeDocument/2006/relationships/image" Target="../media/image29.png"/><Relationship Id="rId7" Type="http://schemas.openxmlformats.org/officeDocument/2006/relationships/image" Target="../media/image65.emf"/><Relationship Id="rId12" Type="http://schemas.openxmlformats.org/officeDocument/2006/relationships/image" Target="../media/image70.emf"/><Relationship Id="rId17" Type="http://schemas.openxmlformats.org/officeDocument/2006/relationships/image" Target="../media/image72.png"/><Relationship Id="rId25"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51.jpg"/><Relationship Id="rId20" Type="http://schemas.openxmlformats.org/officeDocument/2006/relationships/image" Target="../media/image74.png"/><Relationship Id="rId1" Type="http://schemas.openxmlformats.org/officeDocument/2006/relationships/slideLayout" Target="../slideLayouts/slideLayout81.xml"/><Relationship Id="rId6" Type="http://schemas.openxmlformats.org/officeDocument/2006/relationships/image" Target="../media/image64.emf"/><Relationship Id="rId11" Type="http://schemas.openxmlformats.org/officeDocument/2006/relationships/image" Target="../media/image69.emf"/><Relationship Id="rId24" Type="http://schemas.openxmlformats.org/officeDocument/2006/relationships/image" Target="../media/image77.png"/><Relationship Id="rId5" Type="http://schemas.openxmlformats.org/officeDocument/2006/relationships/image" Target="../media/image63.jpg"/><Relationship Id="rId15" Type="http://schemas.openxmlformats.org/officeDocument/2006/relationships/image" Target="../media/image52.jp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8.emf"/><Relationship Id="rId19" Type="http://schemas.openxmlformats.org/officeDocument/2006/relationships/image" Target="../media/image27.png"/><Relationship Id="rId4" Type="http://schemas.openxmlformats.org/officeDocument/2006/relationships/image" Target="../media/image62.emf"/><Relationship Id="rId9" Type="http://schemas.openxmlformats.org/officeDocument/2006/relationships/image" Target="../media/image67.png"/><Relationship Id="rId14" Type="http://schemas.openxmlformats.org/officeDocument/2006/relationships/image" Target="../media/image50.png"/><Relationship Id="rId22" Type="http://schemas.openxmlformats.org/officeDocument/2006/relationships/image" Target="../media/image75.png"/><Relationship Id="rId27"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9.png"/><Relationship Id="rId3" Type="http://schemas.openxmlformats.org/officeDocument/2006/relationships/image" Target="../media/image82.emf"/><Relationship Id="rId7" Type="http://schemas.openxmlformats.org/officeDocument/2006/relationships/image" Target="../media/image85.jpe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3.xml"/><Relationship Id="rId16" Type="http://schemas.openxmlformats.org/officeDocument/2006/relationships/image" Target="../media/image92.png"/><Relationship Id="rId1" Type="http://schemas.openxmlformats.org/officeDocument/2006/relationships/slideLayout" Target="../slideLayouts/slideLayout71.xml"/><Relationship Id="rId6" Type="http://schemas.openxmlformats.org/officeDocument/2006/relationships/image" Target="../media/image72.png"/><Relationship Id="rId11" Type="http://schemas.openxmlformats.org/officeDocument/2006/relationships/image" Target="../media/image87.png"/><Relationship Id="rId5" Type="http://schemas.openxmlformats.org/officeDocument/2006/relationships/image" Target="../media/image84.png"/><Relationship Id="rId15" Type="http://schemas.openxmlformats.org/officeDocument/2006/relationships/image" Target="../media/image91.jpeg"/><Relationship Id="rId10" Type="http://schemas.openxmlformats.org/officeDocument/2006/relationships/image" Target="../media/image86.emf"/><Relationship Id="rId4" Type="http://schemas.openxmlformats.org/officeDocument/2006/relationships/image" Target="../media/image83.emf"/><Relationship Id="rId9" Type="http://schemas.openxmlformats.org/officeDocument/2006/relationships/image" Target="../media/image76.png"/><Relationship Id="rId14" Type="http://schemas.openxmlformats.org/officeDocument/2006/relationships/image" Target="../media/image90.jpeg"/></Relationships>
</file>

<file path=ppt/slides/_rels/slide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7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notesSlide" Target="../notesSlides/notesSlide15.xml"/><Relationship Id="rId16" Type="http://schemas.openxmlformats.org/officeDocument/2006/relationships/image" Target="../media/image111.jpeg"/><Relationship Id="rId20" Type="http://schemas.openxmlformats.org/officeDocument/2006/relationships/image" Target="../media/image115.png"/><Relationship Id="rId29" Type="http://schemas.openxmlformats.org/officeDocument/2006/relationships/image" Target="../media/image90.jpeg"/><Relationship Id="rId1" Type="http://schemas.openxmlformats.org/officeDocument/2006/relationships/slideLayout" Target="../slideLayouts/slideLayout75.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32" Type="http://schemas.openxmlformats.org/officeDocument/2006/relationships/image" Target="../media/image93.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89.png"/><Relationship Id="rId10" Type="http://schemas.openxmlformats.org/officeDocument/2006/relationships/image" Target="../media/image105.png"/><Relationship Id="rId19" Type="http://schemas.openxmlformats.org/officeDocument/2006/relationships/image" Target="../media/image114.png"/><Relationship Id="rId31" Type="http://schemas.openxmlformats.org/officeDocument/2006/relationships/image" Target="../media/image92.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88.png"/><Relationship Id="rId30" Type="http://schemas.openxmlformats.org/officeDocument/2006/relationships/image" Target="../media/image9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jpg"/><Relationship Id="rId3" Type="http://schemas.openxmlformats.org/officeDocument/2006/relationships/image" Target="../media/image122.jpe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jpg"/><Relationship Id="rId2" Type="http://schemas.openxmlformats.org/officeDocument/2006/relationships/notesSlide" Target="../notesSlides/notesSlide17.xml"/><Relationship Id="rId16" Type="http://schemas.openxmlformats.org/officeDocument/2006/relationships/image" Target="../media/image135.png"/><Relationship Id="rId1" Type="http://schemas.openxmlformats.org/officeDocument/2006/relationships/slideLayout" Target="../slideLayouts/slideLayout70.xml"/><Relationship Id="rId6" Type="http://schemas.openxmlformats.org/officeDocument/2006/relationships/image" Target="../media/image125.jpeg"/><Relationship Id="rId11" Type="http://schemas.openxmlformats.org/officeDocument/2006/relationships/image" Target="../media/image130.png"/><Relationship Id="rId5" Type="http://schemas.openxmlformats.org/officeDocument/2006/relationships/image" Target="../media/image124.jpe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1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8.xml"/><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80.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jpg"/><Relationship Id="rId32" Type="http://schemas.openxmlformats.org/officeDocument/2006/relationships/image" Target="../media/image60.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jpg"/><Relationship Id="rId28" Type="http://schemas.openxmlformats.org/officeDocument/2006/relationships/image" Target="../media/image56.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A77A-FC64-4328-9B4B-5C529B46919C}"/>
              </a:ext>
            </a:extLst>
          </p:cNvPr>
          <p:cNvSpPr>
            <a:spLocks noGrp="1"/>
          </p:cNvSpPr>
          <p:nvPr>
            <p:ph type="ctrTitle"/>
          </p:nvPr>
        </p:nvSpPr>
        <p:spPr/>
        <p:txBody>
          <a:bodyPr/>
          <a:lstStyle/>
          <a:p>
            <a:r>
              <a:rPr lang="en-US" dirty="0"/>
              <a:t>Cloud Native Enterprise</a:t>
            </a:r>
          </a:p>
        </p:txBody>
      </p:sp>
      <p:pic>
        <p:nvPicPr>
          <p:cNvPr id="5" name="Picture 4">
            <a:extLst>
              <a:ext uri="{FF2B5EF4-FFF2-40B4-BE49-F238E27FC236}">
                <a16:creationId xmlns:a16="http://schemas.microsoft.com/office/drawing/2014/main" id="{6BDF417D-1FBD-4B22-92CF-93A68ED0FC3E}"/>
              </a:ext>
            </a:extLst>
          </p:cNvPr>
          <p:cNvPicPr>
            <a:picLocks noChangeAspect="1"/>
          </p:cNvPicPr>
          <p:nvPr/>
        </p:nvPicPr>
        <p:blipFill>
          <a:blip r:embed="rId2"/>
          <a:stretch>
            <a:fillRect/>
          </a:stretch>
        </p:blipFill>
        <p:spPr>
          <a:xfrm>
            <a:off x="335280" y="91440"/>
            <a:ext cx="11606283" cy="6695439"/>
          </a:xfrm>
          <a:prstGeom prst="rect">
            <a:avLst/>
          </a:prstGeom>
        </p:spPr>
      </p:pic>
      <p:sp>
        <p:nvSpPr>
          <p:cNvPr id="3" name="Subtitle 2">
            <a:extLst>
              <a:ext uri="{FF2B5EF4-FFF2-40B4-BE49-F238E27FC236}">
                <a16:creationId xmlns:a16="http://schemas.microsoft.com/office/drawing/2014/main" id="{F35B5E51-C766-4167-BA2E-9F272C9DC714}"/>
              </a:ext>
            </a:extLst>
          </p:cNvPr>
          <p:cNvSpPr>
            <a:spLocks noGrp="1"/>
          </p:cNvSpPr>
          <p:nvPr>
            <p:ph type="subTitle" idx="1"/>
          </p:nvPr>
        </p:nvSpPr>
        <p:spPr/>
        <p:txBody>
          <a:bodyPr/>
          <a:lstStyle/>
          <a:p>
            <a:endParaRPr lang="en-US" dirty="0"/>
          </a:p>
        </p:txBody>
      </p:sp>
      <p:pic>
        <p:nvPicPr>
          <p:cNvPr id="6" name="Picture 5">
            <a:extLst>
              <a:ext uri="{FF2B5EF4-FFF2-40B4-BE49-F238E27FC236}">
                <a16:creationId xmlns:a16="http://schemas.microsoft.com/office/drawing/2014/main" id="{BE1E2383-641D-4DEB-9942-34EC175E2CE2}"/>
              </a:ext>
            </a:extLst>
          </p:cNvPr>
          <p:cNvPicPr>
            <a:picLocks noChangeAspect="1"/>
          </p:cNvPicPr>
          <p:nvPr/>
        </p:nvPicPr>
        <p:blipFill>
          <a:blip r:embed="rId3"/>
          <a:stretch>
            <a:fillRect/>
          </a:stretch>
        </p:blipFill>
        <p:spPr>
          <a:xfrm>
            <a:off x="3699801" y="1030288"/>
            <a:ext cx="2396199" cy="454072"/>
          </a:xfrm>
          <a:prstGeom prst="rect">
            <a:avLst/>
          </a:prstGeom>
        </p:spPr>
      </p:pic>
    </p:spTree>
    <p:extLst>
      <p:ext uri="{BB962C8B-B14F-4D97-AF65-F5344CB8AC3E}">
        <p14:creationId xmlns:p14="http://schemas.microsoft.com/office/powerpoint/2010/main" val="1639113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9002" y="326763"/>
            <a:ext cx="11213999" cy="614000"/>
          </a:xfrm>
          <a:prstGeom prst="rect">
            <a:avLst/>
          </a:prstGeom>
        </p:spPr>
        <p:txBody>
          <a:bodyPr lIns="121900" tIns="121900" rIns="121900" bIns="121900" anchor="t" anchorCtr="0">
            <a:noAutofit/>
          </a:bodyPr>
          <a:lstStyle/>
          <a:p>
            <a:r>
              <a:rPr lang="en-US" sz="4800" b="1" dirty="0">
                <a:solidFill>
                  <a:srgbClr val="00AE9E"/>
                </a:solidFill>
              </a:rPr>
              <a:t>Cloud Ready Poll </a:t>
            </a:r>
            <a:endParaRPr lang="en" sz="4800" b="1" baseline="30000" dirty="0">
              <a:solidFill>
                <a:srgbClr val="00AE9E"/>
              </a:solidFill>
            </a:endParaRPr>
          </a:p>
        </p:txBody>
      </p:sp>
      <p:sp>
        <p:nvSpPr>
          <p:cNvPr id="3" name="Rectangle 2"/>
          <p:cNvSpPr/>
          <p:nvPr/>
        </p:nvSpPr>
        <p:spPr>
          <a:xfrm>
            <a:off x="489002" y="1621064"/>
            <a:ext cx="11491316" cy="4688912"/>
          </a:xfrm>
          <a:prstGeom prst="rect">
            <a:avLst/>
          </a:prstGeom>
        </p:spPr>
        <p:txBody>
          <a:bodyPr wrap="square">
            <a:spAutoFit/>
          </a:bodyPr>
          <a:lstStyle/>
          <a:p>
            <a:pPr marL="609585" indent="-609585" defTabSz="609585">
              <a:buFont typeface="Arial"/>
              <a:buChar char="•"/>
            </a:pPr>
            <a:r>
              <a:rPr lang="en-US" sz="4267" dirty="0">
                <a:solidFill>
                  <a:srgbClr val="FFFFFF"/>
                </a:solidFill>
                <a:latin typeface="Arial"/>
              </a:rPr>
              <a:t>App upgrades require planned outage?</a:t>
            </a:r>
          </a:p>
          <a:p>
            <a:pPr marL="609585" indent="-609585" defTabSz="609585">
              <a:buFont typeface="Arial"/>
              <a:buChar char="•"/>
            </a:pPr>
            <a:endParaRPr lang="en-US" sz="4267" dirty="0">
              <a:solidFill>
                <a:srgbClr val="FFFFFF"/>
              </a:solidFill>
              <a:latin typeface="Arial"/>
            </a:endParaRPr>
          </a:p>
          <a:p>
            <a:pPr marL="609585" indent="-609585" defTabSz="609585">
              <a:buFont typeface="Arial"/>
              <a:buChar char="•"/>
            </a:pPr>
            <a:r>
              <a:rPr lang="en-US" sz="4267" dirty="0">
                <a:solidFill>
                  <a:srgbClr val="FFFFFF"/>
                </a:solidFill>
                <a:latin typeface="Arial"/>
              </a:rPr>
              <a:t>Apps are hard to scale up or scale down?</a:t>
            </a:r>
          </a:p>
          <a:p>
            <a:pPr defTabSz="609585"/>
            <a:endParaRPr lang="en-US" sz="4267" dirty="0">
              <a:solidFill>
                <a:srgbClr val="FFFFFF"/>
              </a:solidFill>
              <a:latin typeface="Arial"/>
            </a:endParaRPr>
          </a:p>
          <a:p>
            <a:pPr marL="609585" indent="-609585" defTabSz="609585">
              <a:buFont typeface="Arial"/>
              <a:buChar char="•"/>
            </a:pPr>
            <a:r>
              <a:rPr lang="en-US" sz="4267" dirty="0">
                <a:solidFill>
                  <a:srgbClr val="FFFFFF"/>
                </a:solidFill>
                <a:latin typeface="Arial"/>
              </a:rPr>
              <a:t>App downtime when pulling cables at random in the datacenter?</a:t>
            </a:r>
          </a:p>
          <a:p>
            <a:pPr defTabSz="609585"/>
            <a:endParaRPr lang="en-US" sz="4267" dirty="0">
              <a:solidFill>
                <a:srgbClr val="FFFFFF"/>
              </a:solidFill>
              <a:latin typeface="Arial"/>
            </a:endParaRPr>
          </a:p>
        </p:txBody>
      </p:sp>
      <p:sp>
        <p:nvSpPr>
          <p:cNvPr id="4" name="Slide Number Placeholder 1"/>
          <p:cNvSpPr txBox="1">
            <a:spLocks/>
          </p:cNvSpPr>
          <p:nvPr/>
        </p:nvSpPr>
        <p:spPr>
          <a:xfrm>
            <a:off x="64329" y="6451164"/>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200">
                <a:solidFill>
                  <a:srgbClr val="FFFFFF">
                    <a:lumMod val="65000"/>
                  </a:srgbClr>
                </a:solidFill>
                <a:latin typeface="Arial"/>
              </a:rPr>
              <a:pPr defTabSz="609585"/>
              <a:t>10</a:t>
            </a:fld>
            <a:endParaRPr lang="en-US" sz="1400" dirty="0">
              <a:solidFill>
                <a:srgbClr val="FFFFFF">
                  <a:lumMod val="65000"/>
                </a:srgbClr>
              </a:solidFill>
              <a:latin typeface="Arial"/>
            </a:endParaRPr>
          </a:p>
        </p:txBody>
      </p:sp>
    </p:spTree>
    <p:extLst>
      <p:ext uri="{BB962C8B-B14F-4D97-AF65-F5344CB8AC3E}">
        <p14:creationId xmlns:p14="http://schemas.microsoft.com/office/powerpoint/2010/main" val="2087946241"/>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9002" y="326763"/>
            <a:ext cx="11213999" cy="614000"/>
          </a:xfrm>
          <a:prstGeom prst="rect">
            <a:avLst/>
          </a:prstGeom>
        </p:spPr>
        <p:txBody>
          <a:bodyPr lIns="121900" tIns="121900" rIns="121900" bIns="121900" anchor="t" anchorCtr="0">
            <a:noAutofit/>
          </a:bodyPr>
          <a:lstStyle/>
          <a:p>
            <a:r>
              <a:rPr lang="en-US" sz="4800" b="1" dirty="0">
                <a:solidFill>
                  <a:srgbClr val="00AE9E"/>
                </a:solidFill>
              </a:rPr>
              <a:t>It Takes a </a:t>
            </a:r>
            <a:r>
              <a:rPr lang="en-US" sz="4800" b="1" dirty="0">
                <a:solidFill>
                  <a:srgbClr val="FFFFFF"/>
                </a:solidFill>
              </a:rPr>
              <a:t>Platform</a:t>
            </a:r>
            <a:endParaRPr lang="en" sz="4800" b="1" baseline="30000" dirty="0">
              <a:solidFill>
                <a:srgbClr val="FFFFFF"/>
              </a:solidFill>
            </a:endParaRPr>
          </a:p>
        </p:txBody>
      </p:sp>
      <p:sp>
        <p:nvSpPr>
          <p:cNvPr id="3" name="Rectangle 2"/>
          <p:cNvSpPr/>
          <p:nvPr/>
        </p:nvSpPr>
        <p:spPr>
          <a:xfrm>
            <a:off x="1370967" y="2182591"/>
            <a:ext cx="9450068" cy="3046988"/>
          </a:xfrm>
          <a:prstGeom prst="rect">
            <a:avLst/>
          </a:prstGeom>
        </p:spPr>
        <p:txBody>
          <a:bodyPr wrap="square">
            <a:spAutoFit/>
          </a:bodyPr>
          <a:lstStyle/>
          <a:p>
            <a:pPr algn="ctr" defTabSz="609585"/>
            <a:r>
              <a:rPr lang="en-US" sz="4800" dirty="0">
                <a:solidFill>
                  <a:srgbClr val="FFFFFF">
                    <a:lumMod val="85000"/>
                  </a:srgbClr>
                </a:solidFill>
                <a:latin typeface="Arial"/>
              </a:rPr>
              <a:t>An end-to-end </a:t>
            </a:r>
            <a:r>
              <a:rPr lang="en-US" sz="4800" i="1" dirty="0">
                <a:solidFill>
                  <a:srgbClr val="FFC85F"/>
                </a:solidFill>
                <a:latin typeface="Arial"/>
              </a:rPr>
              <a:t>structured platform </a:t>
            </a:r>
            <a:r>
              <a:rPr lang="en-US" sz="4800" dirty="0">
                <a:solidFill>
                  <a:srgbClr val="FFFFFF">
                    <a:lumMod val="85000"/>
                  </a:srgbClr>
                </a:solidFill>
                <a:latin typeface="Arial"/>
              </a:rPr>
              <a:t>makes resilient distributed App </a:t>
            </a:r>
          </a:p>
          <a:p>
            <a:pPr algn="ctr" defTabSz="609585"/>
            <a:r>
              <a:rPr lang="en-US" sz="4800" dirty="0">
                <a:solidFill>
                  <a:srgbClr val="FFFFFF">
                    <a:lumMod val="85000"/>
                  </a:srgbClr>
                </a:solidFill>
                <a:latin typeface="Arial"/>
              </a:rPr>
              <a:t>best practices, a </a:t>
            </a:r>
            <a:r>
              <a:rPr lang="en-US" sz="4800" dirty="0">
                <a:solidFill>
                  <a:srgbClr val="FFC85F"/>
                </a:solidFill>
                <a:latin typeface="Arial"/>
              </a:rPr>
              <a:t>turn-key</a:t>
            </a:r>
            <a:r>
              <a:rPr lang="en-US" sz="4800" dirty="0">
                <a:solidFill>
                  <a:srgbClr val="FFFFFF"/>
                </a:solidFill>
                <a:latin typeface="Arial"/>
              </a:rPr>
              <a:t>,</a:t>
            </a:r>
            <a:r>
              <a:rPr lang="en-US" sz="4800" dirty="0">
                <a:solidFill>
                  <a:srgbClr val="FFC85F"/>
                </a:solidFill>
                <a:latin typeface="Arial"/>
              </a:rPr>
              <a:t> </a:t>
            </a:r>
          </a:p>
          <a:p>
            <a:pPr algn="ctr" defTabSz="609585"/>
            <a:r>
              <a:rPr lang="en-US" sz="4800" i="1" dirty="0">
                <a:solidFill>
                  <a:srgbClr val="FFC85F"/>
                </a:solidFill>
                <a:latin typeface="Arial"/>
              </a:rPr>
              <a:t>first practice</a:t>
            </a:r>
          </a:p>
        </p:txBody>
      </p:sp>
      <p:sp>
        <p:nvSpPr>
          <p:cNvPr id="4" name="Slide Number Placeholder 1"/>
          <p:cNvSpPr txBox="1">
            <a:spLocks/>
          </p:cNvSpPr>
          <p:nvPr/>
        </p:nvSpPr>
        <p:spPr>
          <a:xfrm>
            <a:off x="64329" y="6451164"/>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200">
                <a:solidFill>
                  <a:srgbClr val="FFFFFF">
                    <a:lumMod val="65000"/>
                  </a:srgbClr>
                </a:solidFill>
                <a:latin typeface="Arial"/>
              </a:rPr>
              <a:pPr defTabSz="609585"/>
              <a:t>11</a:t>
            </a:fld>
            <a:endParaRPr lang="en-US" sz="1400" dirty="0">
              <a:solidFill>
                <a:srgbClr val="FFFFFF">
                  <a:lumMod val="65000"/>
                </a:srgbClr>
              </a:solidFill>
              <a:latin typeface="Arial"/>
            </a:endParaRPr>
          </a:p>
        </p:txBody>
      </p:sp>
    </p:spTree>
    <p:extLst>
      <p:ext uri="{BB962C8B-B14F-4D97-AF65-F5344CB8AC3E}">
        <p14:creationId xmlns:p14="http://schemas.microsoft.com/office/powerpoint/2010/main" val="2280291774"/>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93933" y="2029011"/>
            <a:ext cx="10985424" cy="3725460"/>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dirty="0">
              <a:solidFill>
                <a:srgbClr val="FFFFFF"/>
              </a:solidFill>
              <a:latin typeface="Arial"/>
              <a:sym typeface="Arial"/>
              <a:rtl val="0"/>
            </a:endParaRPr>
          </a:p>
        </p:txBody>
      </p:sp>
      <p:sp>
        <p:nvSpPr>
          <p:cNvPr id="2" name="Title 1"/>
          <p:cNvSpPr>
            <a:spLocks noGrp="1"/>
          </p:cNvSpPr>
          <p:nvPr>
            <p:ph type="title"/>
          </p:nvPr>
        </p:nvSpPr>
        <p:spPr/>
        <p:txBody>
          <a:bodyPr/>
          <a:lstStyle/>
          <a:p>
            <a:r>
              <a:rPr lang="en-US" sz="3733" dirty="0">
                <a:solidFill>
                  <a:srgbClr val="2C95DD"/>
                </a:solidFill>
              </a:rPr>
              <a:t>Cloud Native Application Platforms</a:t>
            </a:r>
            <a:endParaRPr lang="en-US" sz="3733" dirty="0">
              <a:solidFill>
                <a:srgbClr val="F27C3A"/>
              </a:solidFill>
            </a:endParaRPr>
          </a:p>
        </p:txBody>
      </p:sp>
      <p:grpSp>
        <p:nvGrpSpPr>
          <p:cNvPr id="6" name="Group 5"/>
          <p:cNvGrpSpPr>
            <a:grpSpLocks noChangeAspect="1"/>
          </p:cNvGrpSpPr>
          <p:nvPr/>
        </p:nvGrpSpPr>
        <p:grpSpPr>
          <a:xfrm>
            <a:off x="611665" y="1788535"/>
            <a:ext cx="3150891" cy="3742140"/>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10" name="TextBox 52"/>
            <p:cNvSpPr txBox="1"/>
            <p:nvPr/>
          </p:nvSpPr>
          <p:spPr>
            <a:xfrm>
              <a:off x="678262" y="4253503"/>
              <a:ext cx="337135" cy="135855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grpSp>
      <p:grpSp>
        <p:nvGrpSpPr>
          <p:cNvPr id="20" name="Group 19"/>
          <p:cNvGrpSpPr/>
          <p:nvPr/>
        </p:nvGrpSpPr>
        <p:grpSpPr>
          <a:xfrm>
            <a:off x="3891910" y="1788542"/>
            <a:ext cx="3426660" cy="3773751"/>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1219170">
                <a:lnSpc>
                  <a:spcPct val="80000"/>
                </a:lnSpc>
                <a:defRPr/>
              </a:pPr>
              <a:r>
                <a:rPr lang="en-US" sz="1600" kern="0" dirty="0">
                  <a:solidFill>
                    <a:prstClr val="white"/>
                  </a:solidFill>
                  <a:effectLst>
                    <a:outerShdw blurRad="38100" dist="38100" dir="2700000" algn="tl">
                      <a:srgbClr val="000000">
                        <a:alpha val="43137"/>
                      </a:srgbClr>
                    </a:outerShdw>
                  </a:effectLst>
                  <a:latin typeface="Arial"/>
                  <a:ea typeface="Calibri"/>
                  <a:cs typeface="Calibri"/>
                  <a:sym typeface="Arial"/>
                  <a:rtl val="0"/>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28" name="TextBox 52"/>
              <p:cNvSpPr txBox="1"/>
              <p:nvPr/>
            </p:nvSpPr>
            <p:spPr>
              <a:xfrm>
                <a:off x="686468" y="3514744"/>
                <a:ext cx="337135" cy="13585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19170">
                <a:defRPr/>
              </a:pPr>
              <a:endParaRPr lang="en-US" sz="2400" kern="0" dirty="0">
                <a:solidFill>
                  <a:srgbClr val="000000"/>
                </a:solidFill>
                <a:latin typeface="Arial"/>
                <a:ea typeface="Calibri"/>
                <a:cs typeface="Calibri"/>
                <a:sym typeface="Arial"/>
                <a:rtl val="0"/>
              </a:endParaRPr>
            </a:p>
          </p:txBody>
        </p:sp>
        <p:sp>
          <p:nvSpPr>
            <p:cNvPr id="24" name="TextBox 56"/>
            <p:cNvSpPr txBox="1"/>
            <p:nvPr/>
          </p:nvSpPr>
          <p:spPr>
            <a:xfrm flipH="1">
              <a:off x="4370408" y="4933864"/>
              <a:ext cx="353992" cy="584453"/>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1219170">
                <a:defRPr/>
              </a:pPr>
              <a:r>
                <a:rPr lang="en-US" sz="1867" b="1" kern="0" dirty="0">
                  <a:solidFill>
                    <a:srgbClr val="FFFFFF"/>
                  </a:solidFill>
                  <a:latin typeface="Arial"/>
                  <a:ea typeface="Calibri"/>
                  <a:cs typeface="Calibri"/>
                  <a:sym typeface="Arial"/>
                  <a:rtl val="0"/>
                </a:rPr>
                <a:t>IaaS</a:t>
              </a:r>
            </a:p>
          </p:txBody>
        </p:sp>
      </p:grpSp>
      <p:sp>
        <p:nvSpPr>
          <p:cNvPr id="38" name="Rounded Rectangle 37"/>
          <p:cNvSpPr/>
          <p:nvPr/>
        </p:nvSpPr>
        <p:spPr>
          <a:xfrm>
            <a:off x="8150107" y="3856385"/>
            <a:ext cx="2031795" cy="27432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O/S</a:t>
            </a:r>
          </a:p>
        </p:txBody>
      </p:sp>
      <p:grpSp>
        <p:nvGrpSpPr>
          <p:cNvPr id="39" name="Group 38"/>
          <p:cNvGrpSpPr>
            <a:grpSpLocks noChangeAspect="1"/>
          </p:cNvGrpSpPr>
          <p:nvPr/>
        </p:nvGrpSpPr>
        <p:grpSpPr>
          <a:xfrm>
            <a:off x="7473468" y="1788536"/>
            <a:ext cx="3136955" cy="3742141"/>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Runtime</a:t>
                </a:r>
              </a:p>
            </p:txBody>
          </p:sp>
        </p:grpSp>
      </p:grpSp>
      <p:sp>
        <p:nvSpPr>
          <p:cNvPr id="41" name="TextBox 56"/>
          <p:cNvSpPr txBox="1"/>
          <p:nvPr/>
        </p:nvSpPr>
        <p:spPr>
          <a:xfrm rot="16200000" flipH="1">
            <a:off x="10441307" y="3650009"/>
            <a:ext cx="1333955" cy="1491915"/>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1219170">
              <a:defRPr/>
            </a:pPr>
            <a:r>
              <a:rPr lang="en-US" sz="1867" b="1" kern="0" dirty="0">
                <a:solidFill>
                  <a:srgbClr val="FFFFFF"/>
                </a:solidFill>
                <a:latin typeface="Arial"/>
                <a:ea typeface="Calibri"/>
                <a:cs typeface="Calibri"/>
                <a:sym typeface="Arial"/>
                <a:rtl val="0"/>
              </a:rPr>
              <a:t>Pivotal CF </a:t>
            </a:r>
          </a:p>
          <a:p>
            <a:pPr algn="ctr" defTabSz="1219170">
              <a:defRPr/>
            </a:pPr>
            <a:r>
              <a:rPr lang="en-US" sz="1867" b="1" kern="0" dirty="0">
                <a:solidFill>
                  <a:srgbClr val="FFFFFF"/>
                </a:solidFill>
                <a:latin typeface="Arial"/>
                <a:ea typeface="Calibri"/>
                <a:cs typeface="Calibri"/>
                <a:sym typeface="Arial"/>
                <a:rtl val="0"/>
              </a:rPr>
              <a:t>+ </a:t>
            </a:r>
          </a:p>
          <a:p>
            <a:pPr algn="ctr" defTabSz="1219170">
              <a:defRPr/>
            </a:pPr>
            <a:r>
              <a:rPr lang="en-US" sz="1867" b="1" kern="0" dirty="0">
                <a:solidFill>
                  <a:srgbClr val="FFFFFF"/>
                </a:solidFill>
                <a:latin typeface="Arial"/>
                <a:ea typeface="Calibri"/>
                <a:cs typeface="Calibri"/>
                <a:sym typeface="Arial"/>
                <a:rtl val="0"/>
              </a:rPr>
              <a:t>Choice of IaaS</a:t>
            </a:r>
          </a:p>
        </p:txBody>
      </p:sp>
      <p:cxnSp>
        <p:nvCxnSpPr>
          <p:cNvPr id="53" name="Straight Arrow Connector 52"/>
          <p:cNvCxnSpPr/>
          <p:nvPr/>
        </p:nvCxnSpPr>
        <p:spPr bwMode="gray">
          <a:xfrm flipV="1">
            <a:off x="9935592" y="1633558"/>
            <a:ext cx="1565792" cy="612447"/>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10212876" y="3173615"/>
            <a:ext cx="360917" cy="2346652"/>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1219170">
              <a:defRPr/>
            </a:pPr>
            <a:endParaRPr lang="en-US" sz="2400" kern="0" dirty="0">
              <a:solidFill>
                <a:srgbClr val="000000"/>
              </a:solidFill>
              <a:latin typeface="Arial"/>
              <a:ea typeface="Calibri"/>
              <a:cs typeface="Calibri"/>
              <a:sym typeface="Arial"/>
              <a:rtl val="0"/>
            </a:endParaRPr>
          </a:p>
        </p:txBody>
      </p:sp>
      <p:sp>
        <p:nvSpPr>
          <p:cNvPr id="60" name="TextBox 59"/>
          <p:cNvSpPr txBox="1"/>
          <p:nvPr/>
        </p:nvSpPr>
        <p:spPr bwMode="gray">
          <a:xfrm>
            <a:off x="9277303" y="1114044"/>
            <a:ext cx="2681115" cy="626351"/>
          </a:xfrm>
          <a:prstGeom prst="rect">
            <a:avLst/>
          </a:prstGeom>
          <a:noFill/>
        </p:spPr>
        <p:txBody>
          <a:bodyPr wrap="square" lIns="51207" tIns="25603" rIns="51207" bIns="25603" rtlCol="0">
            <a:spAutoFit/>
          </a:bodyPr>
          <a:lstStyle/>
          <a:p>
            <a:pPr algn="ctr" defTabSz="512051">
              <a:defRPr/>
            </a:pPr>
            <a:r>
              <a:rPr lang="en-US" sz="1867" b="1" kern="0" dirty="0">
                <a:solidFill>
                  <a:srgbClr val="FFFFFF"/>
                </a:solidFill>
                <a:latin typeface="Calibri"/>
                <a:cs typeface="Calibri"/>
                <a:sym typeface="Arial"/>
                <a:rtl val="0"/>
              </a:rPr>
              <a:t>Business Value, Agility &amp; Cost Savings</a:t>
            </a:r>
          </a:p>
        </p:txBody>
      </p:sp>
      <p:sp>
        <p:nvSpPr>
          <p:cNvPr id="63" name="Left Brace 62"/>
          <p:cNvSpPr/>
          <p:nvPr/>
        </p:nvSpPr>
        <p:spPr>
          <a:xfrm>
            <a:off x="7670220" y="2478467"/>
            <a:ext cx="423461" cy="718109"/>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64" name="TextBox 52"/>
          <p:cNvSpPr txBox="1"/>
          <p:nvPr/>
        </p:nvSpPr>
        <p:spPr>
          <a:xfrm>
            <a:off x="7007106" y="2247099"/>
            <a:ext cx="759310" cy="1076075"/>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spTree>
    <p:extLst>
      <p:ext uri="{BB962C8B-B14F-4D97-AF65-F5344CB8AC3E}">
        <p14:creationId xmlns:p14="http://schemas.microsoft.com/office/powerpoint/2010/main" val="173717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7679" y="205159"/>
            <a:ext cx="11406444" cy="722800"/>
          </a:xfrm>
        </p:spPr>
        <p:txBody>
          <a:bodyPr/>
          <a:lstStyle/>
          <a:p>
            <a:pPr algn="l"/>
            <a:r>
              <a:rPr lang="en-US" sz="4267" b="0" dirty="0">
                <a:solidFill>
                  <a:srgbClr val="00AE9E"/>
                </a:solidFill>
                <a:latin typeface="Arial"/>
                <a:cs typeface="Arial"/>
              </a:rPr>
              <a:t>Helping You Modernize Efficiently at Scale</a:t>
            </a:r>
          </a:p>
        </p:txBody>
      </p:sp>
      <p:grpSp>
        <p:nvGrpSpPr>
          <p:cNvPr id="105" name="Group 104"/>
          <p:cNvGrpSpPr/>
          <p:nvPr/>
        </p:nvGrpSpPr>
        <p:grpSpPr>
          <a:xfrm>
            <a:off x="321289" y="842381"/>
            <a:ext cx="9636471" cy="5324404"/>
            <a:chOff x="240966" y="837017"/>
            <a:chExt cx="7613549" cy="3993303"/>
          </a:xfrm>
        </p:grpSpPr>
        <p:pic>
          <p:nvPicPr>
            <p:cNvPr id="106" name="Picture 105"/>
            <p:cNvPicPr>
              <a:picLocks noChangeAspect="1"/>
            </p:cNvPicPr>
            <p:nvPr/>
          </p:nvPicPr>
          <p:blipFill>
            <a:blip r:embed="rId3"/>
            <a:stretch>
              <a:fillRect/>
            </a:stretch>
          </p:blipFill>
          <p:spPr>
            <a:xfrm>
              <a:off x="1265420" y="1149055"/>
              <a:ext cx="3187700" cy="2037880"/>
            </a:xfrm>
            <a:prstGeom prst="rect">
              <a:avLst/>
            </a:prstGeom>
          </p:spPr>
        </p:pic>
        <p:sp>
          <p:nvSpPr>
            <p:cNvPr id="109" name="TextBox 108"/>
            <p:cNvSpPr txBox="1"/>
            <p:nvPr/>
          </p:nvSpPr>
          <p:spPr>
            <a:xfrm>
              <a:off x="1400306" y="2578854"/>
              <a:ext cx="1083106" cy="438581"/>
            </a:xfrm>
            <a:prstGeom prst="rect">
              <a:avLst/>
            </a:prstGeom>
            <a:noFill/>
          </p:spPr>
          <p:txBody>
            <a:bodyPr wrap="none" rtlCol="0">
              <a:spAutoFit/>
            </a:bodyPr>
            <a:lstStyle/>
            <a:p>
              <a:pPr defTabSz="609585"/>
              <a:r>
                <a:rPr lang="en-US" sz="1600" b="1" dirty="0">
                  <a:solidFill>
                    <a:srgbClr val="008774"/>
                  </a:solidFill>
                  <a:latin typeface="Arial"/>
                </a:rPr>
                <a:t>Services</a:t>
              </a:r>
            </a:p>
            <a:p>
              <a:pPr defTabSz="609585"/>
              <a:r>
                <a:rPr lang="en-US" sz="1600" b="1" dirty="0">
                  <a:solidFill>
                    <a:srgbClr val="008774"/>
                  </a:solidFill>
                  <a:latin typeface="Arial"/>
                </a:rPr>
                <a:t>Marketplace</a:t>
              </a:r>
            </a:p>
          </p:txBody>
        </p:sp>
        <p:sp>
          <p:nvSpPr>
            <p:cNvPr id="116" name="Oval 115"/>
            <p:cNvSpPr>
              <a:spLocks noChangeAspect="1"/>
            </p:cNvSpPr>
            <p:nvPr/>
          </p:nvSpPr>
          <p:spPr>
            <a:xfrm>
              <a:off x="2481824" y="2598586"/>
              <a:ext cx="425786" cy="394930"/>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609585"/>
              <a:r>
                <a:rPr lang="en-US" sz="933" b="1" dirty="0">
                  <a:solidFill>
                    <a:srgbClr val="008774"/>
                  </a:solidFill>
                  <a:latin typeface="Arial"/>
                </a:rPr>
                <a:t>Native</a:t>
              </a:r>
            </a:p>
          </p:txBody>
        </p:sp>
        <p:sp>
          <p:nvSpPr>
            <p:cNvPr id="117" name="Oval 116"/>
            <p:cNvSpPr>
              <a:spLocks noChangeAspect="1"/>
            </p:cNvSpPr>
            <p:nvPr/>
          </p:nvSpPr>
          <p:spPr>
            <a:xfrm>
              <a:off x="3067369" y="2588849"/>
              <a:ext cx="425786" cy="394930"/>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609585"/>
              <a:r>
                <a:rPr lang="en-US" sz="933" b="1" dirty="0">
                  <a:solidFill>
                    <a:srgbClr val="4C4C4C">
                      <a:lumMod val="60000"/>
                      <a:lumOff val="40000"/>
                    </a:srgbClr>
                  </a:solidFill>
                  <a:latin typeface="Arial"/>
                </a:rPr>
                <a:t>User</a:t>
              </a:r>
              <a:br>
                <a:rPr lang="en-US" sz="933" b="1" dirty="0">
                  <a:solidFill>
                    <a:srgbClr val="4C4C4C">
                      <a:lumMod val="60000"/>
                      <a:lumOff val="40000"/>
                    </a:srgbClr>
                  </a:solidFill>
                  <a:latin typeface="Arial"/>
                </a:rPr>
              </a:br>
              <a:r>
                <a:rPr lang="en-US" sz="933" b="1" dirty="0">
                  <a:solidFill>
                    <a:srgbClr val="4C4C4C">
                      <a:lumMod val="60000"/>
                      <a:lumOff val="40000"/>
                    </a:srgbClr>
                  </a:solidFill>
                  <a:latin typeface="Arial"/>
                </a:rPr>
                <a:t>Provided</a:t>
              </a:r>
            </a:p>
          </p:txBody>
        </p:sp>
        <p:sp>
          <p:nvSpPr>
            <p:cNvPr id="118" name="Oval 117"/>
            <p:cNvSpPr>
              <a:spLocks noChangeAspect="1"/>
            </p:cNvSpPr>
            <p:nvPr/>
          </p:nvSpPr>
          <p:spPr>
            <a:xfrm>
              <a:off x="3654341" y="2598586"/>
              <a:ext cx="425786" cy="394930"/>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defTabSz="609585"/>
              <a:r>
                <a:rPr lang="en-US" sz="933" b="1" dirty="0">
                  <a:solidFill>
                    <a:srgbClr val="000000">
                      <a:lumMod val="50000"/>
                      <a:lumOff val="50000"/>
                    </a:srgbClr>
                  </a:solidFill>
                  <a:latin typeface="Arial"/>
                </a:rPr>
                <a:t>Partner</a:t>
              </a:r>
            </a:p>
          </p:txBody>
        </p:sp>
        <p:sp>
          <p:nvSpPr>
            <p:cNvPr id="119" name="TextBox 118"/>
            <p:cNvSpPr txBox="1"/>
            <p:nvPr/>
          </p:nvSpPr>
          <p:spPr>
            <a:xfrm>
              <a:off x="2208782" y="873635"/>
              <a:ext cx="1368068" cy="253916"/>
            </a:xfrm>
            <a:prstGeom prst="rect">
              <a:avLst/>
            </a:prstGeom>
            <a:noFill/>
          </p:spPr>
          <p:txBody>
            <a:bodyPr wrap="none" rtlCol="0">
              <a:spAutoFit/>
            </a:bodyPr>
            <a:lstStyle/>
            <a:p>
              <a:pPr defTabSz="609585"/>
              <a:r>
                <a:rPr lang="en-US" sz="1600" dirty="0">
                  <a:solidFill>
                    <a:srgbClr val="FFFFFF"/>
                  </a:solidFill>
                  <a:latin typeface="Arial"/>
                </a:rPr>
                <a:t>DEVELOPMENT</a:t>
              </a:r>
            </a:p>
          </p:txBody>
        </p:sp>
        <p:grpSp>
          <p:nvGrpSpPr>
            <p:cNvPr id="120" name="Group 119"/>
            <p:cNvGrpSpPr/>
            <p:nvPr/>
          </p:nvGrpSpPr>
          <p:grpSpPr>
            <a:xfrm>
              <a:off x="1265420" y="3461073"/>
              <a:ext cx="6578600" cy="1319321"/>
              <a:chOff x="1265420" y="3046398"/>
              <a:chExt cx="6578600" cy="1422400"/>
            </a:xfrm>
          </p:grpSpPr>
          <p:pic>
            <p:nvPicPr>
              <p:cNvPr id="142" name="Picture 141"/>
              <p:cNvPicPr>
                <a:picLocks noChangeAspect="1"/>
              </p:cNvPicPr>
              <p:nvPr/>
            </p:nvPicPr>
            <p:blipFill>
              <a:blip r:embed="rId4"/>
              <a:stretch>
                <a:fillRect/>
              </a:stretch>
            </p:blipFill>
            <p:spPr>
              <a:xfrm>
                <a:off x="1265420" y="3046398"/>
                <a:ext cx="6578600" cy="1422400"/>
              </a:xfrm>
              <a:prstGeom prst="rect">
                <a:avLst/>
              </a:prstGeom>
            </p:spPr>
          </p:pic>
          <p:pic>
            <p:nvPicPr>
              <p:cNvPr id="143" name="Picture 142"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144" name="TextBox 143"/>
              <p:cNvSpPr txBox="1"/>
              <p:nvPr/>
            </p:nvSpPr>
            <p:spPr>
              <a:xfrm>
                <a:off x="1426305" y="3159415"/>
                <a:ext cx="957724" cy="472848"/>
              </a:xfrm>
              <a:prstGeom prst="rect">
                <a:avLst/>
              </a:prstGeom>
              <a:noFill/>
            </p:spPr>
            <p:txBody>
              <a:bodyPr wrap="none" rtlCol="0">
                <a:spAutoFit/>
              </a:bodyPr>
              <a:lstStyle/>
              <a:p>
                <a:pPr defTabSz="609585"/>
                <a:r>
                  <a:rPr lang="en-US" sz="1600" b="1" dirty="0">
                    <a:solidFill>
                      <a:srgbClr val="008774"/>
                    </a:solidFill>
                    <a:latin typeface="Arial"/>
                  </a:rPr>
                  <a:t>Operating </a:t>
                </a:r>
              </a:p>
              <a:p>
                <a:pPr defTabSz="609585"/>
                <a:r>
                  <a:rPr lang="en-US" sz="1600" b="1" dirty="0">
                    <a:solidFill>
                      <a:srgbClr val="008774"/>
                    </a:solidFill>
                    <a:latin typeface="Arial"/>
                  </a:rPr>
                  <a:t>System</a:t>
                </a:r>
              </a:p>
            </p:txBody>
          </p:sp>
          <p:sp>
            <p:nvSpPr>
              <p:cNvPr id="145" name="TextBox 144"/>
              <p:cNvSpPr txBox="1"/>
              <p:nvPr/>
            </p:nvSpPr>
            <p:spPr>
              <a:xfrm>
                <a:off x="3564817" y="3916735"/>
                <a:ext cx="1040603" cy="306989"/>
              </a:xfrm>
              <a:prstGeom prst="rect">
                <a:avLst/>
              </a:prstGeom>
              <a:noFill/>
            </p:spPr>
            <p:txBody>
              <a:bodyPr wrap="none" rtlCol="0">
                <a:spAutoFit/>
              </a:bodyPr>
              <a:lstStyle/>
              <a:p>
                <a:pPr defTabSz="609585"/>
                <a:r>
                  <a:rPr lang="en-US" sz="1867" b="1" dirty="0">
                    <a:solidFill>
                      <a:srgbClr val="008774"/>
                    </a:solidFill>
                    <a:latin typeface="Arial"/>
                  </a:rPr>
                  <a:t>Cloud API</a:t>
                </a:r>
              </a:p>
            </p:txBody>
          </p:sp>
          <p:sp>
            <p:nvSpPr>
              <p:cNvPr id="146" name="TextBox 145"/>
              <p:cNvSpPr txBox="1"/>
              <p:nvPr/>
            </p:nvSpPr>
            <p:spPr>
              <a:xfrm>
                <a:off x="4197640" y="3264385"/>
                <a:ext cx="2317939" cy="306989"/>
              </a:xfrm>
              <a:prstGeom prst="rect">
                <a:avLst/>
              </a:prstGeom>
              <a:noFill/>
            </p:spPr>
            <p:txBody>
              <a:bodyPr wrap="none" rtlCol="0">
                <a:spAutoFit/>
              </a:bodyPr>
              <a:lstStyle/>
              <a:p>
                <a:pPr defTabSz="609585"/>
                <a:r>
                  <a:rPr lang="en-US" sz="1867" b="1" dirty="0">
                    <a:solidFill>
                      <a:srgbClr val="008774"/>
                    </a:solidFill>
                    <a:latin typeface="Arial"/>
                  </a:rPr>
                  <a:t>Container Orchestration</a:t>
                </a:r>
              </a:p>
            </p:txBody>
          </p:sp>
          <p:pic>
            <p:nvPicPr>
              <p:cNvPr id="147" name="Picture 146"/>
              <p:cNvPicPr>
                <a:picLocks noChangeAspect="1"/>
              </p:cNvPicPr>
              <p:nvPr/>
            </p:nvPicPr>
            <p:blipFill>
              <a:blip r:embed="rId6"/>
              <a:stretch>
                <a:fillRect/>
              </a:stretch>
            </p:blipFill>
            <p:spPr>
              <a:xfrm>
                <a:off x="4730136" y="3886190"/>
                <a:ext cx="596900" cy="355600"/>
              </a:xfrm>
              <a:prstGeom prst="rect">
                <a:avLst/>
              </a:prstGeom>
            </p:spPr>
          </p:pic>
          <p:pic>
            <p:nvPicPr>
              <p:cNvPr id="148" name="Picture 147"/>
              <p:cNvPicPr>
                <a:picLocks noChangeAspect="1"/>
              </p:cNvPicPr>
              <p:nvPr/>
            </p:nvPicPr>
            <p:blipFill>
              <a:blip r:embed="rId7"/>
              <a:stretch>
                <a:fillRect/>
              </a:stretch>
            </p:blipFill>
            <p:spPr>
              <a:xfrm>
                <a:off x="6677071" y="3152533"/>
                <a:ext cx="444500" cy="469900"/>
              </a:xfrm>
              <a:prstGeom prst="rect">
                <a:avLst/>
              </a:prstGeom>
            </p:spPr>
          </p:pic>
        </p:grpSp>
        <p:pic>
          <p:nvPicPr>
            <p:cNvPr id="122" name="Picture 121"/>
            <p:cNvPicPr>
              <a:picLocks noChangeAspect="1"/>
            </p:cNvPicPr>
            <p:nvPr/>
          </p:nvPicPr>
          <p:blipFill>
            <a:blip r:embed="rId8"/>
            <a:stretch>
              <a:fillRect/>
            </a:stretch>
          </p:blipFill>
          <p:spPr>
            <a:xfrm>
              <a:off x="240966" y="837017"/>
              <a:ext cx="977900" cy="3993303"/>
            </a:xfrm>
            <a:prstGeom prst="rect">
              <a:avLst/>
            </a:prstGeom>
          </p:spPr>
        </p:pic>
        <p:pic>
          <p:nvPicPr>
            <p:cNvPr id="123" name="Picture 122"/>
            <p:cNvPicPr>
              <a:picLocks noChangeAspect="1"/>
            </p:cNvPicPr>
            <p:nvPr/>
          </p:nvPicPr>
          <p:blipFill>
            <a:blip r:embed="rId9"/>
            <a:stretch>
              <a:fillRect/>
            </a:stretch>
          </p:blipFill>
          <p:spPr>
            <a:xfrm>
              <a:off x="2730609" y="3679837"/>
              <a:ext cx="336760" cy="276582"/>
            </a:xfrm>
            <a:prstGeom prst="rect">
              <a:avLst/>
            </a:prstGeom>
          </p:spPr>
        </p:pic>
        <p:sp>
          <p:nvSpPr>
            <p:cNvPr id="125" name="Rectangle 124"/>
            <p:cNvSpPr/>
            <p:nvPr/>
          </p:nvSpPr>
          <p:spPr>
            <a:xfrm>
              <a:off x="2531954" y="2307951"/>
              <a:ext cx="1309591" cy="1132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nvGrpSpPr>
            <p:cNvPr id="128" name="Group 127"/>
            <p:cNvGrpSpPr/>
            <p:nvPr/>
          </p:nvGrpSpPr>
          <p:grpSpPr>
            <a:xfrm>
              <a:off x="4656320" y="893108"/>
              <a:ext cx="3198195" cy="2313300"/>
              <a:chOff x="4656320" y="277798"/>
              <a:chExt cx="3198195" cy="2494038"/>
            </a:xfrm>
          </p:grpSpPr>
          <p:pic>
            <p:nvPicPr>
              <p:cNvPr id="131" name="Picture 130"/>
              <p:cNvPicPr>
                <a:picLocks noChangeAspect="1"/>
              </p:cNvPicPr>
              <p:nvPr/>
            </p:nvPicPr>
            <p:blipFill>
              <a:blip r:embed="rId3"/>
              <a:stretch>
                <a:fillRect/>
              </a:stretch>
            </p:blipFill>
            <p:spPr>
              <a:xfrm>
                <a:off x="4656320" y="574736"/>
                <a:ext cx="3187700" cy="2197100"/>
              </a:xfrm>
              <a:prstGeom prst="rect">
                <a:avLst/>
              </a:prstGeom>
            </p:spPr>
          </p:pic>
          <p:sp>
            <p:nvSpPr>
              <p:cNvPr id="132" name="TextBox 131"/>
              <p:cNvSpPr txBox="1"/>
              <p:nvPr/>
            </p:nvSpPr>
            <p:spPr>
              <a:xfrm>
                <a:off x="4778413" y="779743"/>
                <a:ext cx="1432659" cy="472848"/>
              </a:xfrm>
              <a:prstGeom prst="rect">
                <a:avLst/>
              </a:prstGeom>
              <a:noFill/>
            </p:spPr>
            <p:txBody>
              <a:bodyPr wrap="none" rtlCol="0">
                <a:spAutoFit/>
              </a:bodyPr>
              <a:lstStyle/>
              <a:p>
                <a:pPr defTabSz="609585"/>
                <a:r>
                  <a:rPr lang="en-US" sz="1600" b="1" dirty="0">
                    <a:solidFill>
                      <a:srgbClr val="008774"/>
                    </a:solidFill>
                    <a:latin typeface="Arial"/>
                  </a:rPr>
                  <a:t>App Deployment</a:t>
                </a:r>
              </a:p>
              <a:p>
                <a:pPr defTabSz="609585"/>
                <a:r>
                  <a:rPr lang="en-US" sz="1600" b="1" dirty="0">
                    <a:solidFill>
                      <a:srgbClr val="008774"/>
                    </a:solidFill>
                    <a:latin typeface="Arial"/>
                  </a:rPr>
                  <a:t>&amp; Management</a:t>
                </a:r>
              </a:p>
            </p:txBody>
          </p:sp>
          <p:sp>
            <p:nvSpPr>
              <p:cNvPr id="133" name="TextBox 132"/>
              <p:cNvSpPr txBox="1"/>
              <p:nvPr/>
            </p:nvSpPr>
            <p:spPr>
              <a:xfrm>
                <a:off x="4778413" y="1510992"/>
                <a:ext cx="997289" cy="273754"/>
              </a:xfrm>
              <a:prstGeom prst="rect">
                <a:avLst/>
              </a:prstGeom>
              <a:noFill/>
            </p:spPr>
            <p:txBody>
              <a:bodyPr wrap="none" rtlCol="0">
                <a:spAutoFit/>
              </a:bodyPr>
              <a:lstStyle/>
              <a:p>
                <a:pPr defTabSz="609585"/>
                <a:r>
                  <a:rPr lang="en-US" sz="1600" b="1" dirty="0">
                    <a:solidFill>
                      <a:srgbClr val="008774"/>
                    </a:solidFill>
                    <a:latin typeface="Arial"/>
                  </a:rPr>
                  <a:t>Availability</a:t>
                </a:r>
              </a:p>
            </p:txBody>
          </p:sp>
          <p:sp>
            <p:nvSpPr>
              <p:cNvPr id="134" name="TextBox 133"/>
              <p:cNvSpPr txBox="1"/>
              <p:nvPr/>
            </p:nvSpPr>
            <p:spPr>
              <a:xfrm>
                <a:off x="4778413" y="2147737"/>
                <a:ext cx="1290812" cy="472848"/>
              </a:xfrm>
              <a:prstGeom prst="rect">
                <a:avLst/>
              </a:prstGeom>
              <a:noFill/>
            </p:spPr>
            <p:txBody>
              <a:bodyPr wrap="none" rtlCol="0">
                <a:spAutoFit/>
              </a:bodyPr>
              <a:lstStyle/>
              <a:p>
                <a:pPr defTabSz="609585"/>
                <a:r>
                  <a:rPr lang="en-US" sz="1600" b="1" dirty="0">
                    <a:solidFill>
                      <a:srgbClr val="008774"/>
                    </a:solidFill>
                    <a:latin typeface="Arial"/>
                  </a:rPr>
                  <a:t>Visibility &amp;</a:t>
                </a:r>
              </a:p>
              <a:p>
                <a:pPr defTabSz="609585"/>
                <a:r>
                  <a:rPr lang="en-US" sz="1600" b="1" dirty="0">
                    <a:solidFill>
                      <a:srgbClr val="008774"/>
                    </a:solidFill>
                    <a:latin typeface="Arial"/>
                  </a:rPr>
                  <a:t>Administration</a:t>
                </a:r>
              </a:p>
            </p:txBody>
          </p:sp>
          <p:sp>
            <p:nvSpPr>
              <p:cNvPr id="135" name="TextBox 134"/>
              <p:cNvSpPr txBox="1"/>
              <p:nvPr/>
            </p:nvSpPr>
            <p:spPr>
              <a:xfrm>
                <a:off x="6791950" y="696013"/>
                <a:ext cx="943062" cy="406379"/>
              </a:xfrm>
              <a:prstGeom prst="rect">
                <a:avLst/>
              </a:prstGeom>
              <a:noFill/>
            </p:spPr>
            <p:txBody>
              <a:bodyPr wrap="square" rtlCol="0">
                <a:spAutoFit/>
              </a:bodyPr>
              <a:lstStyle/>
              <a:p>
                <a:pPr defTabSz="609585"/>
                <a:r>
                  <a:rPr lang="en-US" sz="1333" b="1" dirty="0">
                    <a:solidFill>
                      <a:srgbClr val="000000"/>
                    </a:solidFill>
                    <a:latin typeface="Arial"/>
                  </a:rPr>
                  <a:t>CI/CD Tools,</a:t>
                </a:r>
              </a:p>
              <a:p>
                <a:pPr defTabSz="609585"/>
                <a:r>
                  <a:rPr lang="en-US" sz="1333" b="1" dirty="0">
                    <a:solidFill>
                      <a:srgbClr val="000000"/>
                    </a:solidFill>
                    <a:latin typeface="Arial"/>
                  </a:rPr>
                  <a:t>ID, Security</a:t>
                </a:r>
              </a:p>
            </p:txBody>
          </p:sp>
          <p:sp>
            <p:nvSpPr>
              <p:cNvPr id="136" name="TextBox 135"/>
              <p:cNvSpPr txBox="1"/>
              <p:nvPr/>
            </p:nvSpPr>
            <p:spPr>
              <a:xfrm>
                <a:off x="6791950" y="1356042"/>
                <a:ext cx="908019" cy="572239"/>
              </a:xfrm>
              <a:prstGeom prst="rect">
                <a:avLst/>
              </a:prstGeom>
              <a:noFill/>
            </p:spPr>
            <p:txBody>
              <a:bodyPr wrap="square" rtlCol="0">
                <a:spAutoFit/>
              </a:bodyPr>
              <a:lstStyle/>
              <a:p>
                <a:pPr defTabSz="609585"/>
                <a:r>
                  <a:rPr lang="en-US" sz="1333" b="1" dirty="0">
                    <a:solidFill>
                      <a:srgbClr val="000000"/>
                    </a:solidFill>
                    <a:latin typeface="Arial"/>
                  </a:rPr>
                  <a:t>Health, Metrics,</a:t>
                </a:r>
              </a:p>
              <a:p>
                <a:pPr defTabSz="609585"/>
                <a:r>
                  <a:rPr lang="en-US" sz="1333" b="1" dirty="0">
                    <a:solidFill>
                      <a:srgbClr val="000000"/>
                    </a:solidFill>
                    <a:latin typeface="Arial"/>
                  </a:rPr>
                  <a:t>Patching</a:t>
                </a:r>
              </a:p>
            </p:txBody>
          </p:sp>
          <p:sp>
            <p:nvSpPr>
              <p:cNvPr id="137" name="TextBox 136"/>
              <p:cNvSpPr txBox="1"/>
              <p:nvPr/>
            </p:nvSpPr>
            <p:spPr>
              <a:xfrm>
                <a:off x="6791950" y="2061679"/>
                <a:ext cx="1062565" cy="572239"/>
              </a:xfrm>
              <a:prstGeom prst="rect">
                <a:avLst/>
              </a:prstGeom>
              <a:noFill/>
            </p:spPr>
            <p:txBody>
              <a:bodyPr wrap="square" rtlCol="0">
                <a:spAutoFit/>
              </a:bodyPr>
              <a:lstStyle/>
              <a:p>
                <a:pPr defTabSz="609585"/>
                <a:r>
                  <a:rPr lang="en-US" sz="1333" b="1" dirty="0">
                    <a:solidFill>
                      <a:srgbClr val="000000"/>
                    </a:solidFill>
                    <a:latin typeface="Arial"/>
                  </a:rPr>
                  <a:t>Apps &amp; Platform</a:t>
                </a:r>
              </a:p>
              <a:p>
                <a:pPr defTabSz="609585"/>
                <a:r>
                  <a:rPr lang="en-US" sz="1333" b="1" dirty="0">
                    <a:solidFill>
                      <a:srgbClr val="000000"/>
                    </a:solidFill>
                    <a:latin typeface="Arial"/>
                  </a:rPr>
                  <a:t>Dashboards</a:t>
                </a:r>
              </a:p>
            </p:txBody>
          </p:sp>
          <p:pic>
            <p:nvPicPr>
              <p:cNvPr id="138" name="Picture 137"/>
              <p:cNvPicPr>
                <a:picLocks noChangeAspect="1"/>
              </p:cNvPicPr>
              <p:nvPr/>
            </p:nvPicPr>
            <p:blipFill>
              <a:blip r:embed="rId10"/>
              <a:stretch>
                <a:fillRect/>
              </a:stretch>
            </p:blipFill>
            <p:spPr>
              <a:xfrm>
                <a:off x="6211960" y="2153433"/>
                <a:ext cx="546100" cy="393700"/>
              </a:xfrm>
              <a:prstGeom prst="rect">
                <a:avLst/>
              </a:prstGeom>
            </p:spPr>
          </p:pic>
          <p:pic>
            <p:nvPicPr>
              <p:cNvPr id="139" name="Picture 138"/>
              <p:cNvPicPr>
                <a:picLocks noChangeAspect="1"/>
              </p:cNvPicPr>
              <p:nvPr/>
            </p:nvPicPr>
            <p:blipFill>
              <a:blip r:embed="rId11"/>
              <a:stretch>
                <a:fillRect/>
              </a:stretch>
            </p:blipFill>
            <p:spPr>
              <a:xfrm>
                <a:off x="6211960" y="1451684"/>
                <a:ext cx="546100" cy="393700"/>
              </a:xfrm>
              <a:prstGeom prst="rect">
                <a:avLst/>
              </a:prstGeom>
            </p:spPr>
          </p:pic>
          <p:pic>
            <p:nvPicPr>
              <p:cNvPr id="140" name="Picture 139"/>
              <p:cNvPicPr>
                <a:picLocks noChangeAspect="1"/>
              </p:cNvPicPr>
              <p:nvPr/>
            </p:nvPicPr>
            <p:blipFill>
              <a:blip r:embed="rId12"/>
              <a:stretch>
                <a:fillRect/>
              </a:stretch>
            </p:blipFill>
            <p:spPr>
              <a:xfrm>
                <a:off x="6211960" y="782322"/>
                <a:ext cx="546100" cy="393700"/>
              </a:xfrm>
              <a:prstGeom prst="rect">
                <a:avLst/>
              </a:prstGeom>
            </p:spPr>
          </p:pic>
          <p:sp>
            <p:nvSpPr>
              <p:cNvPr id="141" name="TextBox 140"/>
              <p:cNvSpPr txBox="1"/>
              <p:nvPr/>
            </p:nvSpPr>
            <p:spPr>
              <a:xfrm>
                <a:off x="5599218" y="277798"/>
                <a:ext cx="1195166" cy="273754"/>
              </a:xfrm>
              <a:prstGeom prst="rect">
                <a:avLst/>
              </a:prstGeom>
              <a:noFill/>
            </p:spPr>
            <p:txBody>
              <a:bodyPr wrap="none" rtlCol="0">
                <a:spAutoFit/>
              </a:bodyPr>
              <a:lstStyle/>
              <a:p>
                <a:pPr defTabSz="609585"/>
                <a:r>
                  <a:rPr lang="en-US" sz="1600" dirty="0">
                    <a:solidFill>
                      <a:srgbClr val="FFFFFF"/>
                    </a:solidFill>
                    <a:latin typeface="Arial"/>
                  </a:rPr>
                  <a:t>OPERATIONS</a:t>
                </a:r>
              </a:p>
            </p:txBody>
          </p:sp>
        </p:grpSp>
      </p:grpSp>
      <p:sp>
        <p:nvSpPr>
          <p:cNvPr id="56" name="Round Diagonal Corner Rectangle 55"/>
          <p:cNvSpPr/>
          <p:nvPr/>
        </p:nvSpPr>
        <p:spPr>
          <a:xfrm>
            <a:off x="10215309" y="1677479"/>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4. CLOUD </a:t>
            </a:r>
          </a:p>
          <a:p>
            <a:pPr algn="ctr" defTabSz="609585"/>
            <a:r>
              <a:rPr lang="en-US" sz="1600" b="1" dirty="0">
                <a:solidFill>
                  <a:srgbClr val="FFFFFF"/>
                </a:solidFill>
                <a:latin typeface="Calibri"/>
                <a:cs typeface="Calibri"/>
              </a:rPr>
              <a:t>NATIVE</a:t>
            </a:r>
          </a:p>
        </p:txBody>
      </p:sp>
      <p:sp>
        <p:nvSpPr>
          <p:cNvPr id="57" name="Round Diagonal Corner Rectangle 56"/>
          <p:cNvSpPr/>
          <p:nvPr/>
        </p:nvSpPr>
        <p:spPr>
          <a:xfrm>
            <a:off x="10215309" y="2693900"/>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3. CLOUD</a:t>
            </a:r>
          </a:p>
          <a:p>
            <a:pPr algn="ctr" defTabSz="609585"/>
            <a:r>
              <a:rPr lang="en-US" sz="1600" b="1" dirty="0">
                <a:solidFill>
                  <a:srgbClr val="FFFFFF"/>
                </a:solidFill>
                <a:latin typeface="Calibri"/>
                <a:cs typeface="Calibri"/>
              </a:rPr>
              <a:t> RESILIENT</a:t>
            </a:r>
          </a:p>
        </p:txBody>
      </p:sp>
      <p:sp>
        <p:nvSpPr>
          <p:cNvPr id="58" name="Round Diagonal Corner Rectangle 57"/>
          <p:cNvSpPr/>
          <p:nvPr/>
        </p:nvSpPr>
        <p:spPr>
          <a:xfrm>
            <a:off x="10215309" y="3710322"/>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2. CLOUD </a:t>
            </a:r>
          </a:p>
          <a:p>
            <a:pPr algn="ctr" defTabSz="609585"/>
            <a:r>
              <a:rPr lang="en-US" sz="1600" b="1" dirty="0">
                <a:solidFill>
                  <a:srgbClr val="FFFFFF"/>
                </a:solidFill>
                <a:latin typeface="Calibri"/>
                <a:cs typeface="Calibri"/>
              </a:rPr>
              <a:t>FRIENDLY</a:t>
            </a:r>
          </a:p>
        </p:txBody>
      </p:sp>
      <p:sp>
        <p:nvSpPr>
          <p:cNvPr id="59" name="Round Diagonal Corner Rectangle 58"/>
          <p:cNvSpPr/>
          <p:nvPr/>
        </p:nvSpPr>
        <p:spPr>
          <a:xfrm>
            <a:off x="10215309" y="4726742"/>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1. CLOUD </a:t>
            </a:r>
          </a:p>
          <a:p>
            <a:pPr algn="ctr" defTabSz="609585"/>
            <a:r>
              <a:rPr lang="en-US" sz="1600" b="1" dirty="0">
                <a:solidFill>
                  <a:srgbClr val="FFFFFF"/>
                </a:solidFill>
                <a:latin typeface="Calibri"/>
                <a:cs typeface="Calibri"/>
              </a:rPr>
              <a:t>READY</a:t>
            </a:r>
          </a:p>
        </p:txBody>
      </p:sp>
      <p:sp>
        <p:nvSpPr>
          <p:cNvPr id="53" name="Rectangle 52"/>
          <p:cNvSpPr/>
          <p:nvPr/>
        </p:nvSpPr>
        <p:spPr>
          <a:xfrm>
            <a:off x="6010292" y="1387926"/>
            <a:ext cx="3863945" cy="2466945"/>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0000"/>
              </a:solidFill>
              <a:latin typeface="Arial"/>
            </a:endParaRPr>
          </a:p>
        </p:txBody>
      </p:sp>
      <p:grpSp>
        <p:nvGrpSpPr>
          <p:cNvPr id="54" name="Group 53"/>
          <p:cNvGrpSpPr/>
          <p:nvPr/>
        </p:nvGrpSpPr>
        <p:grpSpPr>
          <a:xfrm>
            <a:off x="10167563" y="1284393"/>
            <a:ext cx="1887347" cy="4815823"/>
            <a:chOff x="7370190" y="748858"/>
            <a:chExt cx="1781614" cy="4418205"/>
          </a:xfrm>
        </p:grpSpPr>
        <p:sp>
          <p:nvSpPr>
            <p:cNvPr id="55" name="Rectangle 54"/>
            <p:cNvSpPr/>
            <p:nvPr/>
          </p:nvSpPr>
          <p:spPr>
            <a:xfrm>
              <a:off x="7378986" y="4583377"/>
              <a:ext cx="1217357" cy="22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333">
                <a:solidFill>
                  <a:srgbClr val="FFFFFF"/>
                </a:solidFill>
                <a:latin typeface="Arial"/>
              </a:endParaRPr>
            </a:p>
          </p:txBody>
        </p:sp>
        <p:sp>
          <p:nvSpPr>
            <p:cNvPr id="60" name="Rectangle 59"/>
            <p:cNvSpPr/>
            <p:nvPr/>
          </p:nvSpPr>
          <p:spPr>
            <a:xfrm>
              <a:off x="7370190" y="3354343"/>
              <a:ext cx="1140318" cy="331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333">
                <a:solidFill>
                  <a:srgbClr val="FFFFFF"/>
                </a:solidFill>
                <a:latin typeface="Arial"/>
              </a:endParaRPr>
            </a:p>
          </p:txBody>
        </p:sp>
        <p:sp>
          <p:nvSpPr>
            <p:cNvPr id="61" name="Shape 449"/>
            <p:cNvSpPr/>
            <p:nvPr/>
          </p:nvSpPr>
          <p:spPr>
            <a:xfrm>
              <a:off x="7370190" y="1492892"/>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FREEDOM</a:t>
              </a:r>
            </a:p>
            <a:p>
              <a:pPr algn="ctr" defTabSz="609585"/>
              <a:r>
                <a:rPr lang="en-US" sz="1333" dirty="0">
                  <a:solidFill>
                    <a:srgbClr val="FFFFFF"/>
                  </a:solidFill>
                  <a:latin typeface="Calibri" charset="0"/>
                  <a:ea typeface="Calibri" charset="0"/>
                  <a:cs typeface="Calibri" charset="0"/>
                </a:rPr>
                <a:t>To Run Your App on Any Cloud</a:t>
              </a:r>
            </a:p>
            <a:p>
              <a:pPr algn="ctr" defTabSz="609585"/>
              <a:endParaRPr sz="1333" dirty="0">
                <a:solidFill>
                  <a:srgbClr val="FFFFFF"/>
                </a:solidFill>
                <a:latin typeface="Calibri" charset="0"/>
                <a:ea typeface="Calibri" charset="0"/>
                <a:cs typeface="Calibri" charset="0"/>
                <a:sym typeface="Arial"/>
              </a:endParaRPr>
            </a:p>
          </p:txBody>
        </p:sp>
        <p:sp>
          <p:nvSpPr>
            <p:cNvPr id="62" name="Shape 449"/>
            <p:cNvSpPr/>
            <p:nvPr/>
          </p:nvSpPr>
          <p:spPr>
            <a:xfrm>
              <a:off x="7370190" y="748858"/>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rPr>
                <a:t>AUTOMATION</a:t>
              </a:r>
            </a:p>
            <a:p>
              <a:pPr algn="ctr" defTabSz="609585"/>
              <a:r>
                <a:rPr lang="en-US" sz="1333" dirty="0">
                  <a:solidFill>
                    <a:srgbClr val="FFFFFF"/>
                  </a:solidFill>
                  <a:latin typeface="Calibri" charset="0"/>
                  <a:ea typeface="Calibri" charset="0"/>
                  <a:cs typeface="Calibri" charset="0"/>
                </a:rPr>
                <a:t>To Lower Your Ops Cost and Increase Your Velocity</a:t>
              </a:r>
              <a:endParaRPr sz="1333" dirty="0">
                <a:solidFill>
                  <a:srgbClr val="FFFFFF"/>
                </a:solidFill>
                <a:latin typeface="Calibri" charset="0"/>
                <a:ea typeface="Calibri" charset="0"/>
                <a:cs typeface="Calibri" charset="0"/>
              </a:endParaRPr>
            </a:p>
          </p:txBody>
        </p:sp>
        <p:sp>
          <p:nvSpPr>
            <p:cNvPr id="63" name="Shape 449"/>
            <p:cNvSpPr/>
            <p:nvPr/>
          </p:nvSpPr>
          <p:spPr>
            <a:xfrm>
              <a:off x="7370190" y="3538240"/>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RESILIENCY</a:t>
              </a:r>
            </a:p>
            <a:p>
              <a:pPr algn="ctr" defTabSz="609585"/>
              <a:r>
                <a:rPr lang="en-US" sz="1333" dirty="0">
                  <a:solidFill>
                    <a:srgbClr val="FFFFFF"/>
                  </a:solidFill>
                  <a:latin typeface="Calibri" charset="0"/>
                  <a:ea typeface="Calibri" charset="0"/>
                  <a:cs typeface="Calibri" charset="0"/>
                  <a:sym typeface="Arial"/>
                </a:rPr>
                <a:t>Auto-Scale, Blue/green Deployments and Health Mgmt.</a:t>
              </a:r>
              <a:endParaRPr sz="1333" dirty="0">
                <a:solidFill>
                  <a:srgbClr val="FFFFFF"/>
                </a:solidFill>
                <a:latin typeface="Calibri" charset="0"/>
                <a:ea typeface="Calibri" charset="0"/>
                <a:cs typeface="Calibri" charset="0"/>
                <a:sym typeface="Arial"/>
              </a:endParaRPr>
            </a:p>
          </p:txBody>
        </p:sp>
        <p:sp>
          <p:nvSpPr>
            <p:cNvPr id="64" name="Shape 449"/>
            <p:cNvSpPr/>
            <p:nvPr/>
          </p:nvSpPr>
          <p:spPr>
            <a:xfrm>
              <a:off x="7370190" y="2796861"/>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GOVERNANCE</a:t>
              </a:r>
            </a:p>
            <a:p>
              <a:pPr algn="ctr" defTabSz="609585"/>
              <a:r>
                <a:rPr lang="en-US" sz="1333" dirty="0">
                  <a:solidFill>
                    <a:srgbClr val="FFFFFF"/>
                  </a:solidFill>
                  <a:latin typeface="Calibri" charset="0"/>
                  <a:ea typeface="Calibri" charset="0"/>
                  <a:cs typeface="Calibri" charset="0"/>
                </a:rPr>
                <a:t>Common Set of Developer-Self-Serviced Frameworks</a:t>
              </a:r>
              <a:endParaRPr sz="1333" dirty="0">
                <a:solidFill>
                  <a:srgbClr val="FFFFFF"/>
                </a:solidFill>
                <a:latin typeface="Calibri" charset="0"/>
                <a:ea typeface="Calibri" charset="0"/>
                <a:cs typeface="Calibri" charset="0"/>
                <a:sym typeface="Arial"/>
              </a:endParaRPr>
            </a:p>
          </p:txBody>
        </p:sp>
        <p:sp>
          <p:nvSpPr>
            <p:cNvPr id="65" name="Shape 449"/>
            <p:cNvSpPr/>
            <p:nvPr/>
          </p:nvSpPr>
          <p:spPr>
            <a:xfrm>
              <a:off x="7370190" y="2052827"/>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VISIBILITY</a:t>
              </a:r>
            </a:p>
            <a:p>
              <a:pPr algn="ctr" defTabSz="609585"/>
              <a:r>
                <a:rPr lang="en-US" sz="1333" dirty="0">
                  <a:solidFill>
                    <a:srgbClr val="FFFFFF"/>
                  </a:solidFill>
                  <a:latin typeface="Calibri" charset="0"/>
                  <a:ea typeface="Calibri" charset="0"/>
                  <a:cs typeface="Calibri" charset="0"/>
                  <a:sym typeface="Arial"/>
                </a:rPr>
                <a:t>End to End Logging, Monitoring and Auditability</a:t>
              </a:r>
              <a:endParaRPr sz="1333" dirty="0">
                <a:solidFill>
                  <a:srgbClr val="FFFFFF"/>
                </a:solidFill>
                <a:latin typeface="Calibri" charset="0"/>
                <a:ea typeface="Calibri" charset="0"/>
                <a:cs typeface="Calibri" charset="0"/>
                <a:sym typeface="Arial"/>
              </a:endParaRPr>
            </a:p>
          </p:txBody>
        </p:sp>
        <p:sp>
          <p:nvSpPr>
            <p:cNvPr id="66" name="Shape 449"/>
            <p:cNvSpPr/>
            <p:nvPr/>
          </p:nvSpPr>
          <p:spPr>
            <a:xfrm>
              <a:off x="7370190" y="4279618"/>
              <a:ext cx="1781614" cy="887445"/>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rPr>
                <a:t>SPEED</a:t>
              </a:r>
            </a:p>
            <a:p>
              <a:pPr algn="ctr" defTabSz="609585"/>
              <a:r>
                <a:rPr lang="en-US" sz="1333" dirty="0">
                  <a:solidFill>
                    <a:srgbClr val="FFFFFF"/>
                  </a:solidFill>
                  <a:latin typeface="Calibri" charset="0"/>
                  <a:ea typeface="Calibri" charset="0"/>
                  <a:cs typeface="Calibri" charset="0"/>
                </a:rPr>
                <a:t>Move Cycle Time from Months to Weeks to Days or Hours</a:t>
              </a:r>
              <a:endParaRPr sz="1333" dirty="0">
                <a:solidFill>
                  <a:srgbClr val="FFFFFF"/>
                </a:solidFill>
                <a:latin typeface="Calibri" charset="0"/>
                <a:ea typeface="Calibri" charset="0"/>
                <a:cs typeface="Calibri" charset="0"/>
                <a:sym typeface="Arial"/>
              </a:endParaRPr>
            </a:p>
          </p:txBody>
        </p:sp>
      </p:grpSp>
      <p:grpSp>
        <p:nvGrpSpPr>
          <p:cNvPr id="67" name="Group 66"/>
          <p:cNvGrpSpPr/>
          <p:nvPr/>
        </p:nvGrpSpPr>
        <p:grpSpPr>
          <a:xfrm>
            <a:off x="1416994" y="5852837"/>
            <a:ext cx="8724889" cy="973163"/>
            <a:chOff x="805268" y="5100378"/>
            <a:chExt cx="6543667" cy="729872"/>
          </a:xfrm>
        </p:grpSpPr>
        <p:grpSp>
          <p:nvGrpSpPr>
            <p:cNvPr id="68" name="Group 67"/>
            <p:cNvGrpSpPr/>
            <p:nvPr/>
          </p:nvGrpSpPr>
          <p:grpSpPr>
            <a:xfrm>
              <a:off x="805268" y="5100378"/>
              <a:ext cx="1208257" cy="724232"/>
              <a:chOff x="184080" y="4448922"/>
              <a:chExt cx="1010802" cy="527416"/>
            </a:xfrm>
          </p:grpSpPr>
          <p:pic>
            <p:nvPicPr>
              <p:cNvPr id="84" name="Picture 83"/>
              <p:cNvPicPr>
                <a:picLocks noChangeAspect="1"/>
              </p:cNvPicPr>
              <p:nvPr/>
            </p:nvPicPr>
            <p:blipFill>
              <a:blip r:embed="rId13" cstate="print"/>
              <a:srcRect b="-4013"/>
              <a:stretch>
                <a:fillRect/>
              </a:stretch>
            </p:blipFill>
            <p:spPr bwMode="auto">
              <a:xfrm>
                <a:off x="184080" y="4448922"/>
                <a:ext cx="1010802" cy="527416"/>
              </a:xfrm>
              <a:prstGeom prst="rect">
                <a:avLst/>
              </a:prstGeom>
              <a:noFill/>
              <a:ln w="9525">
                <a:noFill/>
                <a:miter lim="800000"/>
                <a:headEnd/>
                <a:tailEnd/>
              </a:ln>
            </p:spPr>
          </p:pic>
          <p:pic>
            <p:nvPicPr>
              <p:cNvPr id="85" name="Picture 84"/>
              <p:cNvPicPr>
                <a:picLocks noChangeAspect="1"/>
              </p:cNvPicPr>
              <p:nvPr/>
            </p:nvPicPr>
            <p:blipFill>
              <a:blip r:embed="rId1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69" name="Group 68"/>
            <p:cNvGrpSpPr/>
            <p:nvPr/>
          </p:nvGrpSpPr>
          <p:grpSpPr>
            <a:xfrm>
              <a:off x="3454108" y="5103789"/>
              <a:ext cx="1208257" cy="724232"/>
              <a:chOff x="2400043" y="4451406"/>
              <a:chExt cx="1010802" cy="527416"/>
            </a:xfrm>
          </p:grpSpPr>
          <p:pic>
            <p:nvPicPr>
              <p:cNvPr id="82" name="Picture 81"/>
              <p:cNvPicPr>
                <a:picLocks noChangeAspect="1"/>
              </p:cNvPicPr>
              <p:nvPr/>
            </p:nvPicPr>
            <p:blipFill>
              <a:blip r:embed="rId13" cstate="print"/>
              <a:srcRect b="-4013"/>
              <a:stretch>
                <a:fillRect/>
              </a:stretch>
            </p:blipFill>
            <p:spPr bwMode="auto">
              <a:xfrm>
                <a:off x="2400043" y="4451406"/>
                <a:ext cx="1010802" cy="527416"/>
              </a:xfrm>
              <a:prstGeom prst="rect">
                <a:avLst/>
              </a:prstGeom>
              <a:noFill/>
              <a:ln w="9525">
                <a:noFill/>
                <a:miter lim="800000"/>
                <a:headEnd/>
                <a:tailEnd/>
              </a:ln>
            </p:spPr>
          </p:pic>
          <p:pic>
            <p:nvPicPr>
              <p:cNvPr id="83" name="Picture 2" descr="https://encrypted-tbn0.gstatic.com/images?q=tbn:ANd9GcRgWtweeNVNot_dJ1JZ4fATg5X0qxTniN17Zry9UylCHUwXFy8KJQ"/>
              <p:cNvPicPr>
                <a:picLocks noChangeAspect="1" noChangeArrowheads="1"/>
              </p:cNvPicPr>
              <p:nvPr/>
            </p:nvPicPr>
            <p:blipFill>
              <a:blip r:embed="rId15" cstate="print"/>
              <a:srcRect/>
              <a:stretch>
                <a:fillRect/>
              </a:stretch>
            </p:blipFill>
            <p:spPr bwMode="auto">
              <a:xfrm>
                <a:off x="2576400" y="4585912"/>
                <a:ext cx="542437" cy="219842"/>
              </a:xfrm>
              <a:prstGeom prst="rect">
                <a:avLst/>
              </a:prstGeom>
              <a:noFill/>
            </p:spPr>
          </p:pic>
        </p:grpSp>
        <p:grpSp>
          <p:nvGrpSpPr>
            <p:cNvPr id="70" name="Group 69"/>
            <p:cNvGrpSpPr/>
            <p:nvPr/>
          </p:nvGrpSpPr>
          <p:grpSpPr>
            <a:xfrm>
              <a:off x="2122634" y="5101595"/>
              <a:ext cx="1208257" cy="724232"/>
              <a:chOff x="1286160" y="4449808"/>
              <a:chExt cx="1010802" cy="527416"/>
            </a:xfrm>
          </p:grpSpPr>
          <p:pic>
            <p:nvPicPr>
              <p:cNvPr id="80" name="Picture 79"/>
              <p:cNvPicPr>
                <a:picLocks noChangeAspect="1"/>
              </p:cNvPicPr>
              <p:nvPr/>
            </p:nvPicPr>
            <p:blipFill>
              <a:blip r:embed="rId13" cstate="print"/>
              <a:srcRect b="-4013"/>
              <a:stretch>
                <a:fillRect/>
              </a:stretch>
            </p:blipFill>
            <p:spPr bwMode="auto">
              <a:xfrm>
                <a:off x="1286160" y="4449808"/>
                <a:ext cx="1010802" cy="527416"/>
              </a:xfrm>
              <a:prstGeom prst="rect">
                <a:avLst/>
              </a:prstGeom>
              <a:noFill/>
              <a:ln w="9525">
                <a:noFill/>
                <a:miter lim="800000"/>
                <a:headEnd/>
                <a:tailEnd/>
              </a:ln>
            </p:spPr>
          </p:pic>
          <p:pic>
            <p:nvPicPr>
              <p:cNvPr id="81" name="Picture 80" descr="openstack_logo.jpg"/>
              <p:cNvPicPr>
                <a:picLocks noChangeAspect="1"/>
              </p:cNvPicPr>
              <p:nvPr/>
            </p:nvPicPr>
            <p:blipFill rotWithShape="1">
              <a:blip r:embed="rId1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71" name="Group 70"/>
            <p:cNvGrpSpPr/>
            <p:nvPr/>
          </p:nvGrpSpPr>
          <p:grpSpPr>
            <a:xfrm>
              <a:off x="4780919" y="5106018"/>
              <a:ext cx="1208257" cy="724232"/>
              <a:chOff x="3510024" y="4453029"/>
              <a:chExt cx="1010802" cy="527416"/>
            </a:xfrm>
          </p:grpSpPr>
          <p:pic>
            <p:nvPicPr>
              <p:cNvPr id="77" name="Picture 76"/>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pic>
            <p:nvPicPr>
              <p:cNvPr id="78" name="Picture 77"/>
              <p:cNvPicPr>
                <a:picLocks noChangeAspect="1"/>
              </p:cNvPicPr>
              <p:nvPr/>
            </p:nvPicPr>
            <p:blipFill>
              <a:blip r:embed="rId17"/>
              <a:stretch>
                <a:fillRect/>
              </a:stretch>
            </p:blipFill>
            <p:spPr>
              <a:xfrm>
                <a:off x="3650837" y="4531964"/>
                <a:ext cx="327845" cy="327845"/>
              </a:xfrm>
              <a:prstGeom prst="rect">
                <a:avLst/>
              </a:prstGeom>
            </p:spPr>
          </p:pic>
          <p:sp>
            <p:nvSpPr>
              <p:cNvPr id="79" name="TextBox 78"/>
              <p:cNvSpPr txBox="1"/>
              <p:nvPr/>
            </p:nvSpPr>
            <p:spPr>
              <a:xfrm>
                <a:off x="3885156" y="4629329"/>
                <a:ext cx="451796" cy="184912"/>
              </a:xfrm>
              <a:prstGeom prst="rect">
                <a:avLst/>
              </a:prstGeom>
              <a:noFill/>
            </p:spPr>
            <p:txBody>
              <a:bodyPr wrap="none" rtlCol="0">
                <a:spAutoFit/>
              </a:bodyPr>
              <a:lstStyle/>
              <a:p>
                <a:pPr algn="ctr" defTabSz="609585"/>
                <a:r>
                  <a:rPr lang="en-US" sz="1600" dirty="0">
                    <a:solidFill>
                      <a:srgbClr val="000000"/>
                    </a:solidFill>
                    <a:latin typeface="Arial"/>
                  </a:rPr>
                  <a:t>Azure</a:t>
                </a:r>
              </a:p>
            </p:txBody>
          </p:sp>
        </p:grpSp>
        <p:grpSp>
          <p:nvGrpSpPr>
            <p:cNvPr id="72" name="Group 71"/>
            <p:cNvGrpSpPr/>
            <p:nvPr/>
          </p:nvGrpSpPr>
          <p:grpSpPr>
            <a:xfrm>
              <a:off x="6140678" y="5100378"/>
              <a:ext cx="1208257" cy="724232"/>
              <a:chOff x="6140678" y="5100378"/>
              <a:chExt cx="1208257" cy="724232"/>
            </a:xfrm>
          </p:grpSpPr>
          <p:grpSp>
            <p:nvGrpSpPr>
              <p:cNvPr id="73" name="Group 72"/>
              <p:cNvGrpSpPr/>
              <p:nvPr/>
            </p:nvGrpSpPr>
            <p:grpSpPr>
              <a:xfrm>
                <a:off x="6140678" y="5100378"/>
                <a:ext cx="1208257" cy="724232"/>
                <a:chOff x="3510024" y="4453029"/>
                <a:chExt cx="1010802" cy="527416"/>
              </a:xfrm>
            </p:grpSpPr>
            <p:pic>
              <p:nvPicPr>
                <p:cNvPr id="75" name="Picture 74"/>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sp>
              <p:nvSpPr>
                <p:cNvPr id="76" name="TextBox 75"/>
                <p:cNvSpPr txBox="1"/>
                <p:nvPr/>
              </p:nvSpPr>
              <p:spPr>
                <a:xfrm>
                  <a:off x="3913821" y="4629329"/>
                  <a:ext cx="394466" cy="184912"/>
                </a:xfrm>
                <a:prstGeom prst="rect">
                  <a:avLst/>
                </a:prstGeom>
                <a:noFill/>
              </p:spPr>
              <p:txBody>
                <a:bodyPr wrap="none" rtlCol="0">
                  <a:spAutoFit/>
                </a:bodyPr>
                <a:lstStyle/>
                <a:p>
                  <a:pPr algn="ctr" defTabSz="609585"/>
                  <a:r>
                    <a:rPr lang="en-US" sz="1600" dirty="0">
                      <a:solidFill>
                        <a:srgbClr val="000000"/>
                      </a:solidFill>
                      <a:latin typeface="Arial"/>
                    </a:rPr>
                    <a:t>GCP</a:t>
                  </a:r>
                </a:p>
              </p:txBody>
            </p:sp>
          </p:grpSp>
          <p:pic>
            <p:nvPicPr>
              <p:cNvPr id="74" name="Picture 73"/>
              <p:cNvPicPr>
                <a:picLocks noChangeAspect="1"/>
              </p:cNvPicPr>
              <p:nvPr/>
            </p:nvPicPr>
            <p:blipFill>
              <a:blip r:embed="rId18"/>
              <a:stretch>
                <a:fillRect/>
              </a:stretch>
            </p:blipFill>
            <p:spPr>
              <a:xfrm>
                <a:off x="6322786" y="5256759"/>
                <a:ext cx="379471" cy="337966"/>
              </a:xfrm>
              <a:prstGeom prst="rect">
                <a:avLst/>
              </a:prstGeom>
            </p:spPr>
          </p:pic>
        </p:grpSp>
      </p:grpSp>
      <p:sp>
        <p:nvSpPr>
          <p:cNvPr id="86" name="Slide Number Placeholder 1"/>
          <p:cNvSpPr txBox="1">
            <a:spLocks/>
          </p:cNvSpPr>
          <p:nvPr/>
        </p:nvSpPr>
        <p:spPr>
          <a:xfrm>
            <a:off x="5063" y="6431151"/>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467">
                <a:solidFill>
                  <a:srgbClr val="B3B3B3"/>
                </a:solidFill>
                <a:latin typeface="Arial"/>
              </a:rPr>
              <a:pPr defTabSz="609585"/>
              <a:t>13</a:t>
            </a:fld>
            <a:endParaRPr lang="en-US" sz="1467" dirty="0">
              <a:solidFill>
                <a:srgbClr val="B3B3B3"/>
              </a:solidFill>
              <a:latin typeface="Arial"/>
            </a:endParaRPr>
          </a:p>
        </p:txBody>
      </p:sp>
      <p:grpSp>
        <p:nvGrpSpPr>
          <p:cNvPr id="6" name="Group 5"/>
          <p:cNvGrpSpPr/>
          <p:nvPr/>
        </p:nvGrpSpPr>
        <p:grpSpPr>
          <a:xfrm>
            <a:off x="1788665" y="1415564"/>
            <a:ext cx="3706971" cy="1725670"/>
            <a:chOff x="1341499" y="1061673"/>
            <a:chExt cx="2780228" cy="1294252"/>
          </a:xfrm>
        </p:grpSpPr>
        <p:sp>
          <p:nvSpPr>
            <p:cNvPr id="2" name="Rounded Rectangle 1"/>
            <p:cNvSpPr/>
            <p:nvPr/>
          </p:nvSpPr>
          <p:spPr>
            <a:xfrm>
              <a:off x="1341499" y="1061673"/>
              <a:ext cx="2780228" cy="1130359"/>
            </a:xfrm>
            <a:prstGeom prst="roundRect">
              <a:avLst>
                <a:gd name="adj" fmla="val 236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nvGrpSpPr>
            <p:cNvPr id="103" name="Group 102"/>
            <p:cNvGrpSpPr/>
            <p:nvPr/>
          </p:nvGrpSpPr>
          <p:grpSpPr>
            <a:xfrm>
              <a:off x="1394730" y="1120596"/>
              <a:ext cx="2527661" cy="1235329"/>
              <a:chOff x="125399" y="438037"/>
              <a:chExt cx="2807133" cy="1369424"/>
            </a:xfrm>
          </p:grpSpPr>
          <p:sp>
            <p:nvSpPr>
              <p:cNvPr id="104" name="TextBox 103"/>
              <p:cNvSpPr txBox="1"/>
              <p:nvPr/>
            </p:nvSpPr>
            <p:spPr>
              <a:xfrm>
                <a:off x="125399" y="1116560"/>
                <a:ext cx="2069226" cy="690901"/>
              </a:xfrm>
              <a:prstGeom prst="rect">
                <a:avLst/>
              </a:prstGeom>
              <a:noFill/>
            </p:spPr>
            <p:txBody>
              <a:bodyPr wrap="square" rtlCol="0">
                <a:spAutoFit/>
              </a:bodyPr>
              <a:lstStyle/>
              <a:p>
                <a:pPr algn="ctr" defTabSz="609585"/>
                <a:r>
                  <a:rPr lang="en-US" sz="1200" i="1" dirty="0">
                    <a:solidFill>
                      <a:srgbClr val="000000"/>
                    </a:solidFill>
                    <a:latin typeface="Arial"/>
                  </a:rPr>
                  <a:t>Compiled, staged, containerized, deployed and managed by platform, or BYO Cloud Ready </a:t>
                </a:r>
                <a:r>
                  <a:rPr lang="en-US" sz="1200" i="1" dirty="0" err="1">
                    <a:solidFill>
                      <a:srgbClr val="000000"/>
                    </a:solidFill>
                    <a:latin typeface="Arial"/>
                  </a:rPr>
                  <a:t>Docker</a:t>
                </a:r>
                <a:r>
                  <a:rPr lang="en-US" sz="1200" i="1" dirty="0">
                    <a:solidFill>
                      <a:srgbClr val="000000"/>
                    </a:solidFill>
                    <a:latin typeface="Arial"/>
                  </a:rPr>
                  <a:t> Image</a:t>
                </a:r>
              </a:p>
            </p:txBody>
          </p:sp>
          <p:pic>
            <p:nvPicPr>
              <p:cNvPr id="121" name="Picture 120" descr="homepage-docke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9736" y="1196912"/>
                <a:ext cx="502796" cy="416064"/>
              </a:xfrm>
              <a:prstGeom prst="rect">
                <a:avLst/>
              </a:prstGeom>
            </p:spPr>
          </p:pic>
          <p:grpSp>
            <p:nvGrpSpPr>
              <p:cNvPr id="129" name="Group 128"/>
              <p:cNvGrpSpPr/>
              <p:nvPr/>
            </p:nvGrpSpPr>
            <p:grpSpPr>
              <a:xfrm>
                <a:off x="173339" y="438037"/>
                <a:ext cx="2744197" cy="811186"/>
                <a:chOff x="303844" y="506594"/>
                <a:chExt cx="2744197" cy="811186"/>
              </a:xfrm>
            </p:grpSpPr>
            <p:pic>
              <p:nvPicPr>
                <p:cNvPr id="149" name="Picture 148"/>
                <p:cNvPicPr>
                  <a:picLocks noChangeAspect="1"/>
                </p:cNvPicPr>
                <p:nvPr/>
              </p:nvPicPr>
              <p:blipFill>
                <a:blip r:embed="rId20"/>
                <a:stretch>
                  <a:fillRect/>
                </a:stretch>
              </p:blipFill>
              <p:spPr>
                <a:xfrm>
                  <a:off x="1934306" y="974185"/>
                  <a:ext cx="1113735" cy="275038"/>
                </a:xfrm>
                <a:prstGeom prst="rect">
                  <a:avLst/>
                </a:prstGeom>
                <a:noFill/>
                <a:ln w="28575" cmpd="sng">
                  <a:noFill/>
                  <a:prstDash val="dash"/>
                </a:ln>
              </p:spPr>
            </p:pic>
            <p:pic>
              <p:nvPicPr>
                <p:cNvPr id="150" name="Picture 149"/>
                <p:cNvPicPr>
                  <a:picLocks noChangeAspect="1"/>
                </p:cNvPicPr>
                <p:nvPr/>
              </p:nvPicPr>
              <p:blipFill>
                <a:blip r:embed="rId21"/>
                <a:stretch>
                  <a:fillRect/>
                </a:stretch>
              </p:blipFill>
              <p:spPr>
                <a:xfrm>
                  <a:off x="303844" y="545383"/>
                  <a:ext cx="1506415" cy="393785"/>
                </a:xfrm>
                <a:prstGeom prst="rect">
                  <a:avLst/>
                </a:prstGeom>
                <a:noFill/>
                <a:ln w="28575" cmpd="sng">
                  <a:noFill/>
                  <a:prstDash val="dash"/>
                </a:ln>
              </p:spPr>
            </p:pic>
            <p:grpSp>
              <p:nvGrpSpPr>
                <p:cNvPr id="151" name="Group 150"/>
                <p:cNvGrpSpPr/>
                <p:nvPr/>
              </p:nvGrpSpPr>
              <p:grpSpPr>
                <a:xfrm>
                  <a:off x="303844" y="903541"/>
                  <a:ext cx="1630462" cy="414239"/>
                  <a:chOff x="241141" y="855342"/>
                  <a:chExt cx="2723741" cy="647397"/>
                </a:xfrm>
              </p:grpSpPr>
              <p:pic>
                <p:nvPicPr>
                  <p:cNvPr id="154" name="Picture 153"/>
                  <p:cNvPicPr>
                    <a:picLocks noChangeAspect="1"/>
                  </p:cNvPicPr>
                  <p:nvPr/>
                </p:nvPicPr>
                <p:blipFill>
                  <a:blip r:embed="rId22"/>
                  <a:stretch>
                    <a:fillRect/>
                  </a:stretch>
                </p:blipFill>
                <p:spPr>
                  <a:xfrm>
                    <a:off x="1975561" y="965748"/>
                    <a:ext cx="429846" cy="429846"/>
                  </a:xfrm>
                  <a:prstGeom prst="rect">
                    <a:avLst/>
                  </a:prstGeom>
                </p:spPr>
              </p:pic>
              <p:pic>
                <p:nvPicPr>
                  <p:cNvPr id="155" name="Picture 154"/>
                  <p:cNvPicPr>
                    <a:picLocks noChangeAspect="1"/>
                  </p:cNvPicPr>
                  <p:nvPr/>
                </p:nvPicPr>
                <p:blipFill>
                  <a:blip r:embed="rId23"/>
                  <a:stretch>
                    <a:fillRect/>
                  </a:stretch>
                </p:blipFill>
                <p:spPr>
                  <a:xfrm>
                    <a:off x="2405407" y="911022"/>
                    <a:ext cx="559475" cy="559475"/>
                  </a:xfrm>
                  <a:prstGeom prst="rect">
                    <a:avLst/>
                  </a:prstGeom>
                </p:spPr>
              </p:pic>
              <p:pic>
                <p:nvPicPr>
                  <p:cNvPr id="156" name="Picture 155"/>
                  <p:cNvPicPr>
                    <a:picLocks noChangeAspect="1"/>
                  </p:cNvPicPr>
                  <p:nvPr/>
                </p:nvPicPr>
                <p:blipFill>
                  <a:blip r:embed="rId24"/>
                  <a:stretch>
                    <a:fillRect/>
                  </a:stretch>
                </p:blipFill>
                <p:spPr>
                  <a:xfrm>
                    <a:off x="737345" y="914028"/>
                    <a:ext cx="549564" cy="504799"/>
                  </a:xfrm>
                  <a:prstGeom prst="rect">
                    <a:avLst/>
                  </a:prstGeom>
                </p:spPr>
              </p:pic>
              <p:pic>
                <p:nvPicPr>
                  <p:cNvPr id="157" name="Picture 156"/>
                  <p:cNvPicPr>
                    <a:picLocks noChangeAspect="1"/>
                  </p:cNvPicPr>
                  <p:nvPr/>
                </p:nvPicPr>
                <p:blipFill>
                  <a:blip r:embed="rId25"/>
                  <a:stretch>
                    <a:fillRect/>
                  </a:stretch>
                </p:blipFill>
                <p:spPr>
                  <a:xfrm>
                    <a:off x="1286909" y="855342"/>
                    <a:ext cx="647397" cy="647397"/>
                  </a:xfrm>
                  <a:prstGeom prst="rect">
                    <a:avLst/>
                  </a:prstGeom>
                </p:spPr>
              </p:pic>
              <p:pic>
                <p:nvPicPr>
                  <p:cNvPr id="158" name="Picture 157"/>
                  <p:cNvPicPr>
                    <a:picLocks noChangeAspect="1"/>
                  </p:cNvPicPr>
                  <p:nvPr/>
                </p:nvPicPr>
                <p:blipFill>
                  <a:blip r:embed="rId26"/>
                  <a:stretch>
                    <a:fillRect/>
                  </a:stretch>
                </p:blipFill>
                <p:spPr>
                  <a:xfrm>
                    <a:off x="241141" y="894151"/>
                    <a:ext cx="561445" cy="561445"/>
                  </a:xfrm>
                  <a:prstGeom prst="rect">
                    <a:avLst/>
                  </a:prstGeom>
                </p:spPr>
              </p:pic>
            </p:grpSp>
            <p:pic>
              <p:nvPicPr>
                <p:cNvPr id="152" name="Picture 151"/>
                <p:cNvPicPr>
                  <a:picLocks noChangeAspect="1"/>
                </p:cNvPicPr>
                <p:nvPr/>
              </p:nvPicPr>
              <p:blipFill>
                <a:blip r:embed="rId27"/>
                <a:stretch>
                  <a:fillRect/>
                </a:stretch>
              </p:blipFill>
              <p:spPr>
                <a:xfrm>
                  <a:off x="1823449" y="506594"/>
                  <a:ext cx="501679" cy="501679"/>
                </a:xfrm>
                <a:prstGeom prst="rect">
                  <a:avLst/>
                </a:prstGeom>
              </p:spPr>
            </p:pic>
            <p:pic>
              <p:nvPicPr>
                <p:cNvPr id="153" name="Picture 152"/>
                <p:cNvPicPr>
                  <a:picLocks noChangeAspect="1"/>
                </p:cNvPicPr>
                <p:nvPr/>
              </p:nvPicPr>
              <p:blipFill>
                <a:blip r:embed="rId28"/>
                <a:stretch>
                  <a:fillRect/>
                </a:stretch>
              </p:blipFill>
              <p:spPr>
                <a:xfrm>
                  <a:off x="2434268" y="618420"/>
                  <a:ext cx="613773" cy="287337"/>
                </a:xfrm>
                <a:prstGeom prst="rect">
                  <a:avLst/>
                </a:prstGeom>
              </p:spPr>
            </p:pic>
          </p:grpSp>
          <p:cxnSp>
            <p:nvCxnSpPr>
              <p:cNvPr id="130" name="Straight Connector 129"/>
              <p:cNvCxnSpPr/>
              <p:nvPr/>
            </p:nvCxnSpPr>
            <p:spPr>
              <a:xfrm>
                <a:off x="2242065" y="1249224"/>
                <a:ext cx="0" cy="32653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2" name="Rectangle 51"/>
          <p:cNvSpPr/>
          <p:nvPr/>
        </p:nvSpPr>
        <p:spPr>
          <a:xfrm>
            <a:off x="1721817" y="1350241"/>
            <a:ext cx="3863945" cy="2466945"/>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0000"/>
              </a:solidFill>
              <a:latin typeface="Arial"/>
            </a:endParaRPr>
          </a:p>
        </p:txBody>
      </p:sp>
    </p:spTree>
    <p:extLst>
      <p:ext uri="{BB962C8B-B14F-4D97-AF65-F5344CB8AC3E}">
        <p14:creationId xmlns:p14="http://schemas.microsoft.com/office/powerpoint/2010/main" val="31666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up)">
                                      <p:cBhvr>
                                        <p:cTn id="8" dur="500"/>
                                        <p:tgtEl>
                                          <p:spTgt spid="6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xit" presetSubtype="0" fill="hold" nodeType="withEffect">
                                  <p:stCondLst>
                                    <p:cond delay="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96983" y="1138379"/>
            <a:ext cx="4680595" cy="5674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667" b="1" kern="0" dirty="0">
                <a:solidFill>
                  <a:srgbClr val="FFFFFF"/>
                </a:solidFill>
                <a:latin typeface="Arial"/>
                <a:sym typeface="Arial"/>
                <a:rtl val="0"/>
              </a:rPr>
              <a:t>Framework</a:t>
            </a:r>
          </a:p>
        </p:txBody>
      </p:sp>
      <p:grpSp>
        <p:nvGrpSpPr>
          <p:cNvPr id="54" name="Group 53"/>
          <p:cNvGrpSpPr/>
          <p:nvPr/>
        </p:nvGrpSpPr>
        <p:grpSpPr>
          <a:xfrm>
            <a:off x="3748483" y="2873799"/>
            <a:ext cx="2523980" cy="371244"/>
            <a:chOff x="2799805" y="1874165"/>
            <a:chExt cx="1892985" cy="278433"/>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32474" cy="253916"/>
            </a:xfrm>
            <a:prstGeom prst="rect">
              <a:avLst/>
            </a:prstGeom>
            <a:noFill/>
          </p:spPr>
          <p:txBody>
            <a:bodyPr wrap="none" rtlCol="0">
              <a:spAutoFit/>
            </a:bodyPr>
            <a:lstStyle/>
            <a:p>
              <a:pPr defTabSz="1219170"/>
              <a:r>
                <a:rPr lang="en-US" sz="1600" kern="0" dirty="0">
                  <a:solidFill>
                    <a:srgbClr val="FFFFFF"/>
                  </a:solidFill>
                  <a:latin typeface="Arial"/>
                  <a:ea typeface="Arial"/>
                  <a:cs typeface="Arial"/>
                  <a:sym typeface="Arial"/>
                  <a:rtl val="0"/>
                </a:rPr>
                <a:t>Contract: </a:t>
              </a:r>
              <a:r>
                <a:rPr lang="en-US" sz="1600" b="1" kern="0" dirty="0">
                  <a:solidFill>
                    <a:srgbClr val="FFFFFF"/>
                  </a:solidFill>
                  <a:latin typeface="Arial"/>
                  <a:ea typeface="Arial"/>
                  <a:cs typeface="Arial"/>
                  <a:sym typeface="Arial"/>
                  <a:rtl val="0"/>
                </a:rPr>
                <a:t>12 Factor App</a:t>
              </a:r>
            </a:p>
          </p:txBody>
        </p:sp>
      </p:grpSp>
      <p:grpSp>
        <p:nvGrpSpPr>
          <p:cNvPr id="53" name="Group 52"/>
          <p:cNvGrpSpPr/>
          <p:nvPr/>
        </p:nvGrpSpPr>
        <p:grpSpPr>
          <a:xfrm>
            <a:off x="3748487" y="4157242"/>
            <a:ext cx="2580080" cy="371244"/>
            <a:chOff x="2799808" y="2836745"/>
            <a:chExt cx="1935060" cy="27843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874552" cy="253916"/>
            </a:xfrm>
            <a:prstGeom prst="rect">
              <a:avLst/>
            </a:prstGeom>
            <a:noFill/>
          </p:spPr>
          <p:txBody>
            <a:bodyPr wrap="none" rtlCol="0">
              <a:spAutoFit/>
            </a:bodyPr>
            <a:lstStyle/>
            <a:p>
              <a:pPr defTabSz="1219170"/>
              <a:r>
                <a:rPr lang="en-US" sz="1600" kern="0" dirty="0">
                  <a:solidFill>
                    <a:srgbClr val="FFFFFF"/>
                  </a:solidFill>
                  <a:latin typeface="Arial"/>
                  <a:ea typeface="Arial"/>
                  <a:cs typeface="Arial"/>
                  <a:sym typeface="Arial"/>
                  <a:rtl val="0"/>
                </a:rPr>
                <a:t>Contract: </a:t>
              </a:r>
              <a:r>
                <a:rPr lang="en-US" sz="1600" b="1" kern="0" dirty="0">
                  <a:solidFill>
                    <a:srgbClr val="FFFFFF"/>
                  </a:solidFill>
                  <a:latin typeface="Arial"/>
                  <a:ea typeface="Arial"/>
                  <a:cs typeface="Arial"/>
                  <a:sym typeface="Arial"/>
                  <a:rtl val="0"/>
                </a:rPr>
                <a:t>BOSH Release</a:t>
              </a:r>
            </a:p>
          </p:txBody>
        </p:sp>
      </p:grpSp>
      <p:grpSp>
        <p:nvGrpSpPr>
          <p:cNvPr id="52" name="Group 51"/>
          <p:cNvGrpSpPr/>
          <p:nvPr/>
        </p:nvGrpSpPr>
        <p:grpSpPr>
          <a:xfrm>
            <a:off x="3748487" y="5430085"/>
            <a:ext cx="3540279" cy="371244"/>
            <a:chOff x="2799808" y="3791383"/>
            <a:chExt cx="2655209" cy="278433"/>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594701" cy="253915"/>
            </a:xfrm>
            <a:prstGeom prst="rect">
              <a:avLst/>
            </a:prstGeom>
            <a:noFill/>
          </p:spPr>
          <p:txBody>
            <a:bodyPr wrap="none" rtlCol="0">
              <a:spAutoFit/>
            </a:bodyPr>
            <a:lstStyle/>
            <a:p>
              <a:pPr defTabSz="1219170"/>
              <a:r>
                <a:rPr lang="en-US" sz="1600" kern="0" dirty="0">
                  <a:solidFill>
                    <a:srgbClr val="FFFFFF"/>
                  </a:solidFill>
                  <a:latin typeface="Arial"/>
                  <a:ea typeface="Arial"/>
                  <a:cs typeface="Arial"/>
                  <a:sym typeface="Arial"/>
                  <a:rtl val="0"/>
                </a:rPr>
                <a:t>Contract: </a:t>
              </a:r>
              <a:r>
                <a:rPr lang="en-US" sz="1600" b="1" kern="0" dirty="0">
                  <a:solidFill>
                    <a:srgbClr val="FFFFFF"/>
                  </a:solidFill>
                  <a:latin typeface="Arial"/>
                  <a:ea typeface="Arial"/>
                  <a:cs typeface="Arial"/>
                  <a:sym typeface="Arial"/>
                  <a:rtl val="0"/>
                </a:rPr>
                <a:t>Cloud Provider Interface</a:t>
              </a:r>
            </a:p>
          </p:txBody>
        </p:sp>
      </p:grpSp>
      <p:sp>
        <p:nvSpPr>
          <p:cNvPr id="14" name="Rectangle 13"/>
          <p:cNvSpPr/>
          <p:nvPr/>
        </p:nvSpPr>
        <p:spPr>
          <a:xfrm>
            <a:off x="1060060" y="1138379"/>
            <a:ext cx="1941864" cy="5674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667" b="1" kern="0" dirty="0">
                <a:solidFill>
                  <a:srgbClr val="FFFFFF"/>
                </a:solidFill>
                <a:latin typeface="Arial"/>
                <a:sym typeface="Arial"/>
                <a:rtl val="0"/>
              </a:rPr>
              <a:t>Culture</a:t>
            </a:r>
          </a:p>
        </p:txBody>
      </p:sp>
      <p:sp>
        <p:nvSpPr>
          <p:cNvPr id="22" name="Rectangle 21"/>
          <p:cNvSpPr/>
          <p:nvPr/>
        </p:nvSpPr>
        <p:spPr>
          <a:xfrm>
            <a:off x="8041889" y="1138379"/>
            <a:ext cx="3054801" cy="5674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667" b="1" kern="0" dirty="0">
                <a:solidFill>
                  <a:srgbClr val="FFFFFF"/>
                </a:solidFill>
                <a:latin typeface="Arial"/>
                <a:sym typeface="Arial"/>
                <a:rtl val="0"/>
              </a:rPr>
              <a:t>Tools</a:t>
            </a:r>
          </a:p>
        </p:txBody>
      </p:sp>
      <p:cxnSp>
        <p:nvCxnSpPr>
          <p:cNvPr id="37" name="Straight Connector 36"/>
          <p:cNvCxnSpPr/>
          <p:nvPr/>
        </p:nvCxnSpPr>
        <p:spPr>
          <a:xfrm>
            <a:off x="7777577" y="1319507"/>
            <a:ext cx="0" cy="4685531"/>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96981" y="1319507"/>
            <a:ext cx="0" cy="4685531"/>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789920" y="4528483"/>
            <a:ext cx="7406451" cy="1123891"/>
            <a:chOff x="1330883" y="3115178"/>
            <a:chExt cx="5554838" cy="842918"/>
          </a:xfrm>
        </p:grpSpPr>
        <p:sp>
          <p:nvSpPr>
            <p:cNvPr id="26" name="TextBox 25"/>
            <p:cNvSpPr txBox="1"/>
            <p:nvPr/>
          </p:nvSpPr>
          <p:spPr>
            <a:xfrm>
              <a:off x="6019859" y="3349221"/>
              <a:ext cx="865862" cy="315423"/>
            </a:xfrm>
            <a:prstGeom prst="rect">
              <a:avLst/>
            </a:prstGeom>
            <a:solidFill>
              <a:srgbClr val="FF6600"/>
            </a:solidFill>
          </p:spPr>
          <p:txBody>
            <a:bodyPr wrap="none" rtlCol="0">
              <a:spAutoFit/>
            </a:bodyPr>
            <a:lstStyle/>
            <a:p>
              <a:pPr defTabSz="1219170"/>
              <a:r>
                <a:rPr lang="en-US" sz="2133" b="1" dirty="0" err="1">
                  <a:solidFill>
                    <a:srgbClr val="FFFFFF"/>
                  </a:solidFill>
                  <a:latin typeface="Arial"/>
                </a:rPr>
                <a:t>bosh</a:t>
              </a:r>
              <a:r>
                <a:rPr lang="en-US" sz="2133" b="1" kern="0" dirty="0" err="1">
                  <a:solidFill>
                    <a:srgbClr val="FFFFFF"/>
                  </a:solidFill>
                  <a:latin typeface="Arial"/>
                  <a:ea typeface="Arial"/>
                  <a:cs typeface="Arial"/>
                  <a:sym typeface="Arial"/>
                  <a:rtl val="0"/>
                </a:rPr>
                <a:t>.io</a:t>
              </a:r>
              <a:endParaRPr lang="en-US" sz="2133"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133" kern="0" dirty="0">
                  <a:solidFill>
                    <a:srgbClr val="FFFFFF"/>
                  </a:solidFill>
                  <a:latin typeface="Arial"/>
                  <a:sym typeface="Arial"/>
                  <a:rtl val="0"/>
                </a:rPr>
                <a:t>Infrastructure Automation</a:t>
              </a:r>
            </a:p>
          </p:txBody>
        </p:sp>
        <p:sp>
          <p:nvSpPr>
            <p:cNvPr id="49" name="TextBox 48"/>
            <p:cNvSpPr txBox="1"/>
            <p:nvPr/>
          </p:nvSpPr>
          <p:spPr>
            <a:xfrm>
              <a:off x="1330883" y="3642673"/>
              <a:ext cx="752851" cy="315423"/>
            </a:xfrm>
            <a:prstGeom prst="rect">
              <a:avLst/>
            </a:prstGeom>
            <a:noFill/>
          </p:spPr>
          <p:txBody>
            <a:bodyPr wrap="none" rtlCol="0">
              <a:spAutoFit/>
            </a:bodyPr>
            <a:lstStyle/>
            <a:p>
              <a:pPr algn="ctr" defTabSz="1219170"/>
              <a:r>
                <a:rPr lang="en-US" sz="2133" kern="0" dirty="0">
                  <a:solidFill>
                    <a:srgbClr val="FFFFFF"/>
                  </a:solidFill>
                  <a:latin typeface="Arial"/>
                  <a:ea typeface="Arial"/>
                  <a:cs typeface="Arial"/>
                  <a:sym typeface="Arial"/>
                  <a:rtl val="0"/>
                </a:rPr>
                <a:t>IT Ops</a:t>
              </a: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51630" y="96920"/>
            <a:ext cx="11729237" cy="632593"/>
          </a:xfrm>
        </p:spPr>
        <p:txBody>
          <a:bodyPr/>
          <a:lstStyle/>
          <a:p>
            <a:pPr algn="l"/>
            <a:r>
              <a:rPr lang="en-US" sz="4267" dirty="0">
                <a:solidFill>
                  <a:srgbClr val="FFFFFF"/>
                </a:solidFill>
              </a:rPr>
              <a:t>Cloud Native </a:t>
            </a:r>
            <a:r>
              <a:rPr lang="en-US" sz="4267" dirty="0">
                <a:solidFill>
                  <a:srgbClr val="33928A"/>
                </a:solidFill>
              </a:rPr>
              <a:t>Platforms and Contracts</a:t>
            </a:r>
          </a:p>
        </p:txBody>
      </p:sp>
      <p:grpSp>
        <p:nvGrpSpPr>
          <p:cNvPr id="6" name="Group 5"/>
          <p:cNvGrpSpPr/>
          <p:nvPr/>
        </p:nvGrpSpPr>
        <p:grpSpPr>
          <a:xfrm>
            <a:off x="1104072" y="1853640"/>
            <a:ext cx="11103338" cy="1387418"/>
            <a:chOff x="816497" y="1177429"/>
            <a:chExt cx="8327503" cy="1040564"/>
          </a:xfrm>
        </p:grpSpPr>
        <p:grpSp>
          <p:nvGrpSpPr>
            <p:cNvPr id="4" name="Group 3"/>
            <p:cNvGrpSpPr/>
            <p:nvPr/>
          </p:nvGrpSpPr>
          <p:grpSpPr>
            <a:xfrm>
              <a:off x="816497" y="1230504"/>
              <a:ext cx="8327503" cy="987489"/>
              <a:chOff x="816497" y="1162121"/>
              <a:chExt cx="8327503" cy="987489"/>
            </a:xfrm>
          </p:grpSpPr>
          <p:sp>
            <p:nvSpPr>
              <p:cNvPr id="15" name="TextBox 14"/>
              <p:cNvSpPr txBox="1"/>
              <p:nvPr/>
            </p:nvSpPr>
            <p:spPr>
              <a:xfrm>
                <a:off x="816497" y="1752836"/>
                <a:ext cx="924772" cy="315423"/>
              </a:xfrm>
              <a:prstGeom prst="rect">
                <a:avLst/>
              </a:prstGeom>
              <a:noFill/>
            </p:spPr>
            <p:txBody>
              <a:bodyPr wrap="none" rtlCol="0">
                <a:spAutoFit/>
              </a:bodyPr>
              <a:lstStyle/>
              <a:p>
                <a:pPr algn="ctr" defTabSz="1219170"/>
                <a:r>
                  <a:rPr lang="en-US" sz="2133" kern="0" dirty="0">
                    <a:solidFill>
                      <a:srgbClr val="FFFFFF"/>
                    </a:solidFill>
                    <a:latin typeface="Arial"/>
                    <a:ea typeface="Arial"/>
                    <a:cs typeface="Arial"/>
                    <a:sym typeface="Arial"/>
                    <a:rtl val="0"/>
                  </a:rPr>
                  <a:t>App </a:t>
                </a:r>
                <a:r>
                  <a:rPr lang="en-US" sz="2133" kern="0" dirty="0" err="1">
                    <a:solidFill>
                      <a:srgbClr val="FFFFFF"/>
                    </a:solidFill>
                    <a:latin typeface="Arial"/>
                    <a:ea typeface="Arial"/>
                    <a:cs typeface="Arial"/>
                    <a:sym typeface="Arial"/>
                    <a:rtl val="0"/>
                  </a:rPr>
                  <a:t>Dev</a:t>
                </a:r>
                <a:endParaRPr lang="en-US" sz="2133"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4"/>
              <a:stretch>
                <a:fillRect/>
              </a:stretch>
            </p:blipFill>
            <p:spPr>
              <a:xfrm>
                <a:off x="1177946" y="1205483"/>
                <a:ext cx="206707" cy="553442"/>
              </a:xfrm>
              <a:prstGeom prst="rect">
                <a:avLst/>
              </a:prstGeom>
            </p:spPr>
          </p:pic>
          <p:sp>
            <p:nvSpPr>
              <p:cNvPr id="24" name="TextBox 23"/>
              <p:cNvSpPr txBox="1"/>
              <p:nvPr/>
            </p:nvSpPr>
            <p:spPr>
              <a:xfrm>
                <a:off x="6084173" y="1649377"/>
                <a:ext cx="3059827" cy="500233"/>
              </a:xfrm>
              <a:prstGeom prst="rect">
                <a:avLst/>
              </a:prstGeom>
              <a:noFill/>
            </p:spPr>
            <p:txBody>
              <a:bodyPr wrap="square" rtlCol="0">
                <a:spAutoFit/>
              </a:bodyPr>
              <a:lstStyle/>
              <a:p>
                <a:pPr defTabSz="1219170"/>
                <a:r>
                  <a:rPr lang="en-US" sz="1867" kern="0" dirty="0">
                    <a:solidFill>
                      <a:srgbClr val="FFFFFF"/>
                    </a:solidFill>
                    <a:latin typeface="Arial"/>
                    <a:ea typeface="Arial"/>
                    <a:cs typeface="Arial"/>
                    <a:sym typeface="Arial"/>
                    <a:rtl val="0"/>
                  </a:rPr>
                  <a:t>Netflix OSS, Spring, .NET, Ruby </a:t>
                </a:r>
              </a:p>
              <a:p>
                <a:pPr defTabSz="1219170"/>
                <a:r>
                  <a:rPr lang="en-US" sz="1867" kern="0" dirty="0">
                    <a:solidFill>
                      <a:srgbClr val="FFFFFF"/>
                    </a:solidFill>
                    <a:latin typeface="Arial"/>
                    <a:ea typeface="Arial"/>
                    <a:cs typeface="Arial"/>
                    <a:sym typeface="Arial"/>
                    <a:rtl val="0"/>
                  </a:rPr>
                  <a:t>Python, </a:t>
                </a:r>
                <a:r>
                  <a:rPr lang="en-US" sz="1867" kern="0" dirty="0" err="1">
                    <a:solidFill>
                      <a:srgbClr val="FFFFFF"/>
                    </a:solidFill>
                    <a:latin typeface="Arial"/>
                    <a:ea typeface="Arial"/>
                    <a:cs typeface="Arial"/>
                    <a:sym typeface="Arial"/>
                    <a:rtl val="0"/>
                  </a:rPr>
                  <a:t>NodeJS</a:t>
                </a:r>
                <a:r>
                  <a:rPr lang="en-US" sz="1867" kern="0" dirty="0">
                    <a:solidFill>
                      <a:srgbClr val="FFFFFF"/>
                    </a:solidFill>
                    <a:latin typeface="Arial"/>
                    <a:ea typeface="Arial"/>
                    <a:cs typeface="Arial"/>
                    <a:sym typeface="Arial"/>
                    <a:rtl val="0"/>
                  </a:rPr>
                  <a:t>,  and more...</a:t>
                </a:r>
              </a:p>
            </p:txBody>
          </p:sp>
          <p:pic>
            <p:nvPicPr>
              <p:cNvPr id="30" name="Picture 29"/>
              <p:cNvPicPr>
                <a:picLocks noChangeAspect="1"/>
              </p:cNvPicPr>
              <p:nvPr/>
            </p:nvPicPr>
            <p:blipFill>
              <a:blip r:embed="rId5"/>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133" kern="0" dirty="0">
                    <a:solidFill>
                      <a:srgbClr val="FFFFFF"/>
                    </a:solidFill>
                    <a:latin typeface="Arial"/>
                    <a:sym typeface="Arial"/>
                    <a:rtl val="0"/>
                  </a:rPr>
                  <a:t>Cloud Native Ecosystem</a:t>
                </a:r>
              </a:p>
            </p:txBody>
          </p:sp>
        </p:grpSp>
        <p:pic>
          <p:nvPicPr>
            <p:cNvPr id="73" name="Picture 72"/>
            <p:cNvPicPr>
              <a:picLocks noChangeAspect="1"/>
            </p:cNvPicPr>
            <p:nvPr/>
          </p:nvPicPr>
          <p:blipFill>
            <a:blip r:embed="rId6"/>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8"/>
            <a:stretch>
              <a:fillRect/>
            </a:stretch>
          </p:blipFill>
          <p:spPr>
            <a:xfrm>
              <a:off x="8159360" y="1273866"/>
              <a:ext cx="419828" cy="419828"/>
            </a:xfrm>
            <a:prstGeom prst="rect">
              <a:avLst/>
            </a:prstGeom>
          </p:spPr>
        </p:pic>
        <p:pic>
          <p:nvPicPr>
            <p:cNvPr id="75" name="Picture 74"/>
            <p:cNvPicPr>
              <a:picLocks noChangeAspect="1"/>
            </p:cNvPicPr>
            <p:nvPr/>
          </p:nvPicPr>
          <p:blipFill>
            <a:blip r:embed="rId9"/>
            <a:stretch>
              <a:fillRect/>
            </a:stretch>
          </p:blipFill>
          <p:spPr>
            <a:xfrm>
              <a:off x="7656001" y="1258227"/>
              <a:ext cx="443194" cy="443194"/>
            </a:xfrm>
            <a:prstGeom prst="rect">
              <a:avLst/>
            </a:prstGeom>
          </p:spPr>
        </p:pic>
      </p:grpSp>
      <p:grpSp>
        <p:nvGrpSpPr>
          <p:cNvPr id="13" name="Group 12"/>
          <p:cNvGrpSpPr/>
          <p:nvPr/>
        </p:nvGrpSpPr>
        <p:grpSpPr>
          <a:xfrm>
            <a:off x="535572" y="3276865"/>
            <a:ext cx="11439613" cy="1171099"/>
            <a:chOff x="390122" y="2244847"/>
            <a:chExt cx="8579710" cy="878324"/>
          </a:xfrm>
        </p:grpSpPr>
        <p:grpSp>
          <p:nvGrpSpPr>
            <p:cNvPr id="44" name="Group 43"/>
            <p:cNvGrpSpPr/>
            <p:nvPr/>
          </p:nvGrpSpPr>
          <p:grpSpPr>
            <a:xfrm>
              <a:off x="390122" y="2244847"/>
              <a:ext cx="8508971" cy="878324"/>
              <a:chOff x="390122" y="2176464"/>
              <a:chExt cx="8508971" cy="878324"/>
            </a:xfrm>
          </p:grpSpPr>
          <p:sp>
            <p:nvSpPr>
              <p:cNvPr id="16" name="TextBox 15"/>
              <p:cNvSpPr txBox="1"/>
              <p:nvPr/>
            </p:nvSpPr>
            <p:spPr>
              <a:xfrm>
                <a:off x="390122" y="2739365"/>
                <a:ext cx="1699023" cy="315423"/>
              </a:xfrm>
              <a:prstGeom prst="rect">
                <a:avLst/>
              </a:prstGeom>
              <a:noFill/>
            </p:spPr>
            <p:txBody>
              <a:bodyPr wrap="none" rtlCol="0">
                <a:spAutoFit/>
              </a:bodyPr>
              <a:lstStyle/>
              <a:p>
                <a:pPr algn="ctr" defTabSz="1219170"/>
                <a:r>
                  <a:rPr lang="en-US" sz="2133" kern="0" dirty="0">
                    <a:solidFill>
                      <a:srgbClr val="FFFFFF"/>
                    </a:solidFill>
                    <a:latin typeface="Arial"/>
                    <a:ea typeface="Arial"/>
                    <a:cs typeface="Arial"/>
                    <a:sym typeface="Arial"/>
                    <a:rtl val="0"/>
                  </a:rPr>
                  <a:t>Platform </a:t>
                </a:r>
                <a:r>
                  <a:rPr lang="en-US" sz="2133" kern="0" dirty="0" err="1">
                    <a:solidFill>
                      <a:srgbClr val="FFFFFF"/>
                    </a:solidFill>
                    <a:latin typeface="Arial"/>
                    <a:ea typeface="Arial"/>
                    <a:cs typeface="Arial"/>
                    <a:sym typeface="Arial"/>
                    <a:rtl val="0"/>
                  </a:rPr>
                  <a:t>DevOps</a:t>
                </a:r>
                <a:endParaRPr lang="en-US" sz="2133"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4"/>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61596"/>
              </a:xfrm>
              <a:prstGeom prst="rect">
                <a:avLst/>
              </a:prstGeom>
              <a:noFill/>
            </p:spPr>
            <p:txBody>
              <a:bodyPr wrap="square" rtlCol="0">
                <a:spAutoFit/>
              </a:bodyPr>
              <a:lstStyle/>
              <a:p>
                <a:pPr defTabSz="1219170"/>
                <a:r>
                  <a:rPr lang="en-US" sz="2133" kern="0" dirty="0">
                    <a:solidFill>
                      <a:srgbClr val="FFFFFF"/>
                    </a:solidFill>
                    <a:latin typeface="Arial"/>
                    <a:ea typeface="Arial"/>
                    <a:cs typeface="Arial"/>
                    <a:sym typeface="Arial"/>
                    <a:rtl val="0"/>
                  </a:rPr>
                  <a:t>Pivotal</a:t>
                </a:r>
              </a:p>
              <a:p>
                <a:pPr defTabSz="1219170"/>
                <a:r>
                  <a:rPr lang="en-US" sz="2133" kern="0" dirty="0">
                    <a:solidFill>
                      <a:srgbClr val="FFFFFF"/>
                    </a:solidFill>
                    <a:latin typeface="Arial"/>
                    <a:ea typeface="Arial"/>
                    <a:cs typeface="Arial"/>
                    <a:sym typeface="Arial"/>
                    <a:rtl val="0"/>
                  </a:rPr>
                  <a:t>Cloud Foundry</a:t>
                </a: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a:r>
                  <a:rPr lang="en-US" sz="2133" kern="0" dirty="0">
                    <a:solidFill>
                      <a:srgbClr val="FFFFFF"/>
                    </a:solidFill>
                    <a:latin typeface="Arial"/>
                    <a:sym typeface="Arial"/>
                    <a:rtl val="0"/>
                  </a:rPr>
                  <a:t>Elastic Container Runtime</a:t>
                </a:r>
              </a:p>
            </p:txBody>
          </p:sp>
        </p:grpSp>
        <p:pic>
          <p:nvPicPr>
            <p:cNvPr id="61" name="Picture 60"/>
            <p:cNvPicPr>
              <a:picLocks noChangeAspect="1"/>
            </p:cNvPicPr>
            <p:nvPr/>
          </p:nvPicPr>
          <p:blipFill rotWithShape="1">
            <a:blip r:embed="rId10"/>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1"/>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64329" y="6481951"/>
            <a:ext cx="497784" cy="365125"/>
          </a:xfrm>
        </p:spPr>
        <p:txBody>
          <a:bodyPr/>
          <a:lstStyle/>
          <a:p>
            <a:pPr defTabSz="609585"/>
            <a:fld id="{ADA07C09-8A41-3B46-A636-3955072BBB4F}" type="slidenum">
              <a:rPr lang="en-US">
                <a:solidFill>
                  <a:srgbClr val="FFFFFF">
                    <a:lumMod val="65000"/>
                  </a:srgbClr>
                </a:solidFill>
                <a:latin typeface="Arial"/>
              </a:rPr>
              <a:pPr defTabSz="609585"/>
              <a:t>14</a:t>
            </a:fld>
            <a:endParaRPr lang="en-US" dirty="0">
              <a:solidFill>
                <a:srgbClr val="FFFFFF">
                  <a:lumMod val="65000"/>
                </a:srgbClr>
              </a:solidFill>
              <a:latin typeface="Arial"/>
            </a:endParaRPr>
          </a:p>
        </p:txBody>
      </p:sp>
      <p:grpSp>
        <p:nvGrpSpPr>
          <p:cNvPr id="77" name="Group 76"/>
          <p:cNvGrpSpPr/>
          <p:nvPr/>
        </p:nvGrpSpPr>
        <p:grpSpPr>
          <a:xfrm>
            <a:off x="1046950" y="5758764"/>
            <a:ext cx="8724889" cy="973163"/>
            <a:chOff x="805268" y="5100378"/>
            <a:chExt cx="6543667" cy="729872"/>
          </a:xfrm>
        </p:grpSpPr>
        <p:grpSp>
          <p:nvGrpSpPr>
            <p:cNvPr id="78" name="Group 77"/>
            <p:cNvGrpSpPr/>
            <p:nvPr/>
          </p:nvGrpSpPr>
          <p:grpSpPr>
            <a:xfrm>
              <a:off x="805268" y="5100378"/>
              <a:ext cx="1208257" cy="724232"/>
              <a:chOff x="184080" y="4448922"/>
              <a:chExt cx="1010802" cy="527416"/>
            </a:xfrm>
          </p:grpSpPr>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95" name="Picture 94"/>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79" name="Group 78"/>
            <p:cNvGrpSpPr/>
            <p:nvPr/>
          </p:nvGrpSpPr>
          <p:grpSpPr>
            <a:xfrm>
              <a:off x="3454108" y="5103789"/>
              <a:ext cx="1208257" cy="724232"/>
              <a:chOff x="2400043" y="4451406"/>
              <a:chExt cx="1010802" cy="527416"/>
            </a:xfrm>
          </p:grpSpPr>
          <p:pic>
            <p:nvPicPr>
              <p:cNvPr id="92" name="Picture 91"/>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93" name="Picture 2" descr="https://encrypted-tbn0.gstatic.com/images?q=tbn:ANd9GcRgWtweeNVNot_dJ1JZ4fATg5X0qxTniN17Zry9UylCHUwXFy8KJQ"/>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80" name="Group 79"/>
            <p:cNvGrpSpPr/>
            <p:nvPr/>
          </p:nvGrpSpPr>
          <p:grpSpPr>
            <a:xfrm>
              <a:off x="2122634" y="5101595"/>
              <a:ext cx="1208257" cy="724232"/>
              <a:chOff x="1286160" y="4449808"/>
              <a:chExt cx="1010802" cy="527416"/>
            </a:xfrm>
          </p:grpSpPr>
          <p:pic>
            <p:nvPicPr>
              <p:cNvPr id="90" name="Picture 89"/>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91" name="Picture 90" descr="openstack_logo.jpg"/>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81" name="Group 80"/>
            <p:cNvGrpSpPr/>
            <p:nvPr/>
          </p:nvGrpSpPr>
          <p:grpSpPr>
            <a:xfrm>
              <a:off x="4780919" y="5106018"/>
              <a:ext cx="1208257" cy="724232"/>
              <a:chOff x="3510024" y="4453029"/>
              <a:chExt cx="1010802" cy="527416"/>
            </a:xfrm>
          </p:grpSpPr>
          <p:pic>
            <p:nvPicPr>
              <p:cNvPr id="87" name="Picture 86"/>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88" name="Picture 8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89" name="TextBox 88"/>
              <p:cNvSpPr txBox="1"/>
              <p:nvPr/>
            </p:nvSpPr>
            <p:spPr>
              <a:xfrm>
                <a:off x="3885156" y="4629329"/>
                <a:ext cx="451796" cy="184912"/>
              </a:xfrm>
              <a:prstGeom prst="rect">
                <a:avLst/>
              </a:prstGeom>
              <a:noFill/>
            </p:spPr>
            <p:txBody>
              <a:bodyPr wrap="none" rtlCol="0">
                <a:spAutoFit/>
              </a:bodyPr>
              <a:lstStyle/>
              <a:p>
                <a:pPr algn="ctr" defTabSz="609585"/>
                <a:r>
                  <a:rPr lang="en-US" sz="1600" dirty="0">
                    <a:solidFill>
                      <a:srgbClr val="000000"/>
                    </a:solidFill>
                    <a:latin typeface="Arial"/>
                  </a:rPr>
                  <a:t>Azure</a:t>
                </a:r>
              </a:p>
            </p:txBody>
          </p:sp>
        </p:grpSp>
        <p:grpSp>
          <p:nvGrpSpPr>
            <p:cNvPr id="82" name="Group 81"/>
            <p:cNvGrpSpPr/>
            <p:nvPr/>
          </p:nvGrpSpPr>
          <p:grpSpPr>
            <a:xfrm>
              <a:off x="6140678" y="5100378"/>
              <a:ext cx="1208257" cy="724232"/>
              <a:chOff x="6140678" y="5100378"/>
              <a:chExt cx="1208257" cy="724232"/>
            </a:xfrm>
          </p:grpSpPr>
          <p:grpSp>
            <p:nvGrpSpPr>
              <p:cNvPr id="83" name="Group 82"/>
              <p:cNvGrpSpPr/>
              <p:nvPr/>
            </p:nvGrpSpPr>
            <p:grpSpPr>
              <a:xfrm>
                <a:off x="6140678" y="5100378"/>
                <a:ext cx="1208257" cy="724232"/>
                <a:chOff x="3510024" y="4453029"/>
                <a:chExt cx="1010802" cy="527416"/>
              </a:xfrm>
            </p:grpSpPr>
            <p:pic>
              <p:nvPicPr>
                <p:cNvPr id="85" name="Picture 84"/>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86" name="TextBox 85"/>
                <p:cNvSpPr txBox="1"/>
                <p:nvPr/>
              </p:nvSpPr>
              <p:spPr>
                <a:xfrm>
                  <a:off x="3913821" y="4629329"/>
                  <a:ext cx="394466" cy="184912"/>
                </a:xfrm>
                <a:prstGeom prst="rect">
                  <a:avLst/>
                </a:prstGeom>
                <a:noFill/>
              </p:spPr>
              <p:txBody>
                <a:bodyPr wrap="none" rtlCol="0">
                  <a:spAutoFit/>
                </a:bodyPr>
                <a:lstStyle/>
                <a:p>
                  <a:pPr algn="ctr" defTabSz="609585"/>
                  <a:r>
                    <a:rPr lang="en-US" sz="1600" dirty="0">
                      <a:solidFill>
                        <a:srgbClr val="000000"/>
                      </a:solidFill>
                      <a:latin typeface="Arial"/>
                    </a:rPr>
                    <a:t>GCP</a:t>
                  </a:r>
                </a:p>
              </p:txBody>
            </p:sp>
          </p:grpSp>
          <p:pic>
            <p:nvPicPr>
              <p:cNvPr id="84" name="Picture 8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dissolve">
                                      <p:cBhvr>
                                        <p:cTn id="29" dur="500"/>
                                        <p:tgtEl>
                                          <p:spTgt spid="53"/>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1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p:tgtEl>
                                          <p:spTgt spid="77"/>
                                        </p:tgtEl>
                                        <p:attrNameLst>
                                          <p:attrName>ppt_y</p:attrName>
                                        </p:attrNameLst>
                                      </p:cBhvr>
                                      <p:tavLst>
                                        <p:tav tm="0">
                                          <p:val>
                                            <p:strVal val="#ppt_y+#ppt_h*1.125000"/>
                                          </p:val>
                                        </p:tav>
                                        <p:tav tm="100000">
                                          <p:val>
                                            <p:strVal val="#ppt_y"/>
                                          </p:val>
                                        </p:tav>
                                      </p:tavLst>
                                    </p:anim>
                                    <p:animEffect transition="in" filter="wipe(up)">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6638781" y="3784717"/>
            <a:ext cx="4710843" cy="2342713"/>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3" name="Picture 2"/>
          <p:cNvPicPr>
            <a:picLocks noChangeAspect="1"/>
          </p:cNvPicPr>
          <p:nvPr/>
        </p:nvPicPr>
        <p:blipFill>
          <a:blip r:embed="rId3"/>
          <a:stretch>
            <a:fillRect/>
          </a:stretch>
        </p:blipFill>
        <p:spPr>
          <a:xfrm>
            <a:off x="7009653" y="3192114"/>
            <a:ext cx="4032295" cy="2566693"/>
          </a:xfrm>
          <a:prstGeom prst="rect">
            <a:avLst/>
          </a:prstGeom>
        </p:spPr>
      </p:pic>
      <p:sp>
        <p:nvSpPr>
          <p:cNvPr id="83" name="Shape 83"/>
          <p:cNvSpPr/>
          <p:nvPr/>
        </p:nvSpPr>
        <p:spPr>
          <a:xfrm>
            <a:off x="961265" y="5069243"/>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Distributed revision control and source code management. Collaborative software development.</a:t>
            </a:r>
          </a:p>
        </p:txBody>
      </p:sp>
      <p:sp>
        <p:nvSpPr>
          <p:cNvPr id="84" name="Shape 84"/>
          <p:cNvSpPr/>
          <p:nvPr/>
        </p:nvSpPr>
        <p:spPr>
          <a:xfrm>
            <a:off x="2758047" y="5065313"/>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Build, test and deploy software projects continuously and incrementally. Thousands of compatible plugins.</a:t>
            </a:r>
          </a:p>
        </p:txBody>
      </p:sp>
      <p:sp>
        <p:nvSpPr>
          <p:cNvPr id="85" name="Shape 85"/>
          <p:cNvSpPr/>
          <p:nvPr/>
        </p:nvSpPr>
        <p:spPr>
          <a:xfrm>
            <a:off x="4589349" y="5075244"/>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Share binaries and manage distributions. Manage artifact lifecycle. </a:t>
            </a:r>
          </a:p>
        </p:txBody>
      </p:sp>
      <p:sp>
        <p:nvSpPr>
          <p:cNvPr id="86" name="Shape 86"/>
          <p:cNvSpPr/>
          <p:nvPr/>
        </p:nvSpPr>
        <p:spPr>
          <a:xfrm>
            <a:off x="6801840" y="4885124"/>
            <a:ext cx="4443307" cy="873683"/>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Develop, Test, QA and Production on the same platform. </a:t>
            </a:r>
          </a:p>
          <a:p>
            <a:pPr algn="ctr" defTabSz="609585">
              <a:buSzPct val="25000"/>
            </a:pPr>
            <a:r>
              <a:rPr lang="en-US" sz="1067" b="1" dirty="0">
                <a:solidFill>
                  <a:srgbClr val="FFFFFF"/>
                </a:solidFill>
                <a:latin typeface="Arial"/>
                <a:ea typeface="Arial"/>
                <a:cs typeface="Arial"/>
                <a:sym typeface="Arial"/>
              </a:rPr>
              <a:t>Horizontal scaling, high availability, security, logging, update management </a:t>
            </a:r>
          </a:p>
          <a:p>
            <a:pPr algn="ctr" defTabSz="609585">
              <a:buSzPct val="25000"/>
            </a:pPr>
            <a:r>
              <a:rPr lang="en-US" sz="1067" b="1" dirty="0">
                <a:solidFill>
                  <a:srgbClr val="FFFFFF"/>
                </a:solidFill>
                <a:latin typeface="Arial"/>
                <a:ea typeface="Arial"/>
                <a:cs typeface="Arial"/>
                <a:sym typeface="Arial"/>
              </a:rPr>
              <a:t>Built-in ecosystem of services. </a:t>
            </a:r>
          </a:p>
          <a:p>
            <a:pPr algn="ctr" defTabSz="609585">
              <a:buSzPct val="25000"/>
            </a:pPr>
            <a:r>
              <a:rPr lang="en-US" sz="1067" b="1" dirty="0">
                <a:solidFill>
                  <a:srgbClr val="FFFFFF"/>
                </a:solidFill>
                <a:latin typeface="Arial"/>
                <a:ea typeface="Arial"/>
                <a:cs typeface="Arial"/>
                <a:sym typeface="Arial"/>
              </a:rPr>
              <a:t>Deploy, operate and scale on IAAS of choice.</a:t>
            </a:r>
          </a:p>
          <a:p>
            <a:pPr algn="ctr" defTabSz="609585">
              <a:buSzPct val="25000"/>
            </a:pPr>
            <a:r>
              <a:rPr lang="en-US" sz="1067" b="1" dirty="0">
                <a:solidFill>
                  <a:srgbClr val="FFFFFF"/>
                </a:solidFill>
                <a:latin typeface="Arial"/>
                <a:ea typeface="Arial"/>
                <a:cs typeface="Arial"/>
                <a:sym typeface="Arial"/>
              </a:rPr>
              <a:t>Simple, developer friendly commands and APIs. </a:t>
            </a:r>
          </a:p>
          <a:p>
            <a:pPr algn="ctr" defTabSz="609585">
              <a:buSzPct val="25000"/>
            </a:pPr>
            <a:endParaRPr sz="1067" b="1" dirty="0">
              <a:solidFill>
                <a:srgbClr val="FFFFFF"/>
              </a:solidFill>
              <a:latin typeface="Arial"/>
              <a:ea typeface="Arial"/>
              <a:cs typeface="Arial"/>
              <a:sym typeface="Arial"/>
            </a:endParaRPr>
          </a:p>
        </p:txBody>
      </p:sp>
      <p:sp>
        <p:nvSpPr>
          <p:cNvPr id="87" name="Shape 87"/>
          <p:cNvSpPr/>
          <p:nvPr/>
        </p:nvSpPr>
        <p:spPr>
          <a:xfrm>
            <a:off x="941366" y="2177052"/>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AUTOMATION.</a:t>
            </a:r>
          </a:p>
          <a:p>
            <a:pPr defTabSz="609585">
              <a:buSzPct val="25000"/>
            </a:pPr>
            <a:r>
              <a:rPr lang="en-US" sz="1067" dirty="0">
                <a:solidFill>
                  <a:srgbClr val="000000"/>
                </a:solidFill>
                <a:latin typeface="Arial"/>
                <a:ea typeface="Arial"/>
                <a:cs typeface="Arial"/>
                <a:sym typeface="Arial"/>
              </a:rPr>
              <a:t>Integrate tools and automate processes from testing to builds and deployment.</a:t>
            </a:r>
          </a:p>
        </p:txBody>
      </p:sp>
      <p:sp>
        <p:nvSpPr>
          <p:cNvPr id="88" name="Shape 88"/>
          <p:cNvSpPr/>
          <p:nvPr/>
        </p:nvSpPr>
        <p:spPr>
          <a:xfrm>
            <a:off x="3695192"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SPEED.</a:t>
            </a:r>
          </a:p>
          <a:p>
            <a:pPr defTabSz="609585">
              <a:buSzPct val="25000"/>
            </a:pPr>
            <a:r>
              <a:rPr lang="en-US" sz="1067" dirty="0">
                <a:solidFill>
                  <a:srgbClr val="000000"/>
                </a:solidFill>
                <a:latin typeface="Arial"/>
                <a:ea typeface="Arial"/>
                <a:cs typeface="Arial"/>
                <a:sym typeface="Arial"/>
              </a:rPr>
              <a:t>Releasing more frequently with fewer bits will reduce complexity and improve time-to-market.</a:t>
            </a:r>
          </a:p>
        </p:txBody>
      </p:sp>
      <p:sp>
        <p:nvSpPr>
          <p:cNvPr id="89" name="Shape 89"/>
          <p:cNvSpPr/>
          <p:nvPr/>
        </p:nvSpPr>
        <p:spPr>
          <a:xfrm>
            <a:off x="6449018"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QUALITY.</a:t>
            </a:r>
          </a:p>
          <a:p>
            <a:pPr defTabSz="609585">
              <a:buSzPct val="25000"/>
            </a:pPr>
            <a:r>
              <a:rPr lang="en-US" sz="1067" dirty="0">
                <a:solidFill>
                  <a:srgbClr val="000000"/>
                </a:solidFill>
                <a:latin typeface="Arial"/>
                <a:ea typeface="Arial"/>
                <a:cs typeface="Arial"/>
                <a:sym typeface="Arial"/>
              </a:rPr>
              <a:t>Shorten feedback loop using test-driven development to surface problems sooner.</a:t>
            </a:r>
          </a:p>
        </p:txBody>
      </p:sp>
      <p:sp>
        <p:nvSpPr>
          <p:cNvPr id="90" name="Shape 90"/>
          <p:cNvSpPr/>
          <p:nvPr/>
        </p:nvSpPr>
        <p:spPr>
          <a:xfrm>
            <a:off x="9202842"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AGILITY.</a:t>
            </a:r>
          </a:p>
          <a:p>
            <a:pPr defTabSz="609585">
              <a:buSzPct val="25000"/>
            </a:pPr>
            <a:r>
              <a:rPr lang="en-US" sz="1067" dirty="0">
                <a:solidFill>
                  <a:srgbClr val="000000"/>
                </a:solidFill>
                <a:latin typeface="Arial"/>
                <a:ea typeface="Arial"/>
                <a:cs typeface="Arial"/>
                <a:sym typeface="Arial"/>
              </a:rPr>
              <a:t>Push updates on regular basis with no downtime to improve customer experience and time to market.</a:t>
            </a:r>
          </a:p>
        </p:txBody>
      </p:sp>
      <p:grpSp>
        <p:nvGrpSpPr>
          <p:cNvPr id="91" name="Shape 91"/>
          <p:cNvGrpSpPr/>
          <p:nvPr/>
        </p:nvGrpSpPr>
        <p:grpSpPr>
          <a:xfrm>
            <a:off x="300803" y="3043635"/>
            <a:ext cx="11438056" cy="324088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Automate Build &amp; Test</a:t>
              </a: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Manage 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Pivotal Cloud Foundry (Elastic Runtime)</a:t>
              </a:r>
            </a:p>
          </p:txBody>
        </p:sp>
        <p:sp>
          <p:nvSpPr>
            <p:cNvPr id="102" name="Shape 102"/>
            <p:cNvSpPr txBox="1"/>
            <p:nvPr/>
          </p:nvSpPr>
          <p:spPr>
            <a:xfrm rot="16200000">
              <a:off x="-162629" y="2535980"/>
              <a:ext cx="776939" cy="276998"/>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121900" tIns="60933" rIns="121900" bIns="60933" anchor="t" anchorCtr="0">
              <a:noAutofit/>
            </a:bodyPr>
            <a:lstStyle/>
            <a:p>
              <a:pPr algn="ctr" defTabSz="609585">
                <a:buSzPct val="25000"/>
              </a:pPr>
              <a:r>
                <a:rPr lang="en-US" sz="2400" b="1" dirty="0">
                  <a:solidFill>
                    <a:srgbClr val="FFFFFF"/>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121900" tIns="60933" rIns="121900" bIns="60933" anchor="t" anchorCtr="0">
              <a:noAutofit/>
            </a:bodyPr>
            <a:lstStyle/>
            <a:p>
              <a:pPr algn="ctr" defTabSz="609585">
                <a:buSzPct val="25000"/>
              </a:pPr>
              <a:r>
                <a:rPr lang="en-US" sz="1333" b="1" dirty="0" err="1">
                  <a:solidFill>
                    <a:srgbClr val="FFFFFF"/>
                  </a:solidFill>
                  <a:latin typeface="Arial"/>
                  <a:ea typeface="Arial"/>
                  <a:cs typeface="Arial"/>
                  <a:sym typeface="Arial"/>
                </a:rPr>
                <a:t>Gitlab</a:t>
              </a:r>
              <a:endParaRPr lang="en-US" sz="1333" b="1" dirty="0">
                <a:solidFill>
                  <a:srgbClr val="FFFFFF"/>
                </a:solidFill>
                <a:latin typeface="Aria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121900" tIns="60933" rIns="121900" bIns="60933" anchor="t" anchorCtr="0">
              <a:noAutofit/>
            </a:bodyPr>
            <a:lstStyle/>
            <a:p>
              <a:pPr algn="ctr" defTabSz="609585">
                <a:buSzPct val="25000"/>
              </a:pPr>
              <a:r>
                <a:rPr lang="en-US" sz="1333" b="1" dirty="0">
                  <a:solidFill>
                    <a:srgbClr val="FFFFFF"/>
                  </a:solidFill>
                  <a:latin typeface="Aria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084" y="3972548"/>
            <a:ext cx="853440" cy="853440"/>
          </a:xfrm>
          <a:prstGeom prst="rect">
            <a:avLst/>
          </a:prstGeom>
        </p:spPr>
      </p:pic>
      <p:sp>
        <p:nvSpPr>
          <p:cNvPr id="27" name="Shape 82"/>
          <p:cNvSpPr txBox="1">
            <a:spLocks noGrp="1"/>
          </p:cNvSpPr>
          <p:nvPr>
            <p:ph type="title"/>
          </p:nvPr>
        </p:nvSpPr>
        <p:spPr>
          <a:xfrm>
            <a:off x="394876" y="246647"/>
            <a:ext cx="11214099" cy="613832"/>
          </a:xfrm>
          <a:prstGeom prst="rect">
            <a:avLst/>
          </a:prstGeom>
          <a:noFill/>
          <a:ln>
            <a:noFill/>
          </a:ln>
        </p:spPr>
        <p:txBody>
          <a:bodyPr lIns="0" tIns="0" rIns="0" bIns="0" anchor="t" anchorCtr="0">
            <a:noAutofit/>
          </a:bodyPr>
          <a:lstStyle/>
          <a:p>
            <a:pPr algn="l">
              <a:lnSpc>
                <a:spcPct val="90000"/>
              </a:lnSpc>
              <a:spcBef>
                <a:spcPts val="0"/>
              </a:spcBef>
              <a:buClr>
                <a:srgbClr val="00685D"/>
              </a:buClr>
              <a:buSzPct val="25000"/>
            </a:pPr>
            <a:r>
              <a:rPr lang="en-US" sz="4267" dirty="0">
                <a:solidFill>
                  <a:schemeClr val="accent1"/>
                </a:solidFill>
                <a:ea typeface="Arial"/>
                <a:cs typeface="Arial"/>
                <a:sym typeface="Arial"/>
              </a:rPr>
              <a:t>Application Lifecycle Management: CI/CD</a:t>
            </a:r>
            <a:endParaRPr lang="en-US" sz="2400" dirty="0">
              <a:solidFill>
                <a:schemeClr val="accent1"/>
              </a:solidFill>
              <a:ea typeface="Arial"/>
              <a:cs typeface="Arial"/>
              <a:sym typeface="Arial"/>
            </a:endParaRPr>
          </a:p>
        </p:txBody>
      </p:sp>
      <p:sp>
        <p:nvSpPr>
          <p:cNvPr id="28" name="Text Placeholder 1"/>
          <p:cNvSpPr txBox="1">
            <a:spLocks/>
          </p:cNvSpPr>
          <p:nvPr/>
        </p:nvSpPr>
        <p:spPr>
          <a:xfrm>
            <a:off x="300803" y="746716"/>
            <a:ext cx="11214099" cy="4616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endParaRPr lang="en-US" sz="2667" dirty="0">
              <a:solidFill>
                <a:srgbClr val="000000"/>
              </a:solidFill>
              <a:latin typeface="Arial"/>
            </a:endParaRPr>
          </a:p>
        </p:txBody>
      </p:sp>
      <p:pic>
        <p:nvPicPr>
          <p:cNvPr id="6" name="Picture 5"/>
          <p:cNvPicPr>
            <a:picLocks noChangeAspect="1"/>
          </p:cNvPicPr>
          <p:nvPr/>
        </p:nvPicPr>
        <p:blipFill>
          <a:blip r:embed="rId5"/>
          <a:stretch>
            <a:fillRect/>
          </a:stretch>
        </p:blipFill>
        <p:spPr>
          <a:xfrm>
            <a:off x="2556060" y="3914207"/>
            <a:ext cx="1964989" cy="1146244"/>
          </a:xfrm>
          <a:prstGeom prst="rect">
            <a:avLst/>
          </a:prstGeom>
        </p:spPr>
      </p:pic>
      <p:pic>
        <p:nvPicPr>
          <p:cNvPr id="7" name="Picture 6"/>
          <p:cNvPicPr>
            <a:picLocks noChangeAspect="1"/>
          </p:cNvPicPr>
          <p:nvPr/>
        </p:nvPicPr>
        <p:blipFill>
          <a:blip r:embed="rId6"/>
          <a:stretch>
            <a:fillRect/>
          </a:stretch>
        </p:blipFill>
        <p:spPr>
          <a:xfrm>
            <a:off x="4876317" y="3972549"/>
            <a:ext cx="1106492" cy="1106492"/>
          </a:xfrm>
          <a:prstGeom prst="rect">
            <a:avLst/>
          </a:prstGeom>
        </p:spPr>
      </p:pic>
    </p:spTree>
    <p:extLst>
      <p:ext uri="{BB962C8B-B14F-4D97-AF65-F5344CB8AC3E}">
        <p14:creationId xmlns:p14="http://schemas.microsoft.com/office/powerpoint/2010/main" val="962938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44" y="311998"/>
            <a:ext cx="11626849" cy="609601"/>
          </a:xfrm>
        </p:spPr>
        <p:txBody>
          <a:bodyPr/>
          <a:lstStyle/>
          <a:p>
            <a:pPr algn="l"/>
            <a:r>
              <a:rPr lang="en-US" sz="4267" dirty="0">
                <a:solidFill>
                  <a:srgbClr val="00AE9E"/>
                </a:solidFill>
                <a:latin typeface="Arial"/>
                <a:cs typeface="Arial"/>
              </a:rPr>
              <a:t>CI/CD via ‘CF Push’ to Cloud Foundry</a:t>
            </a:r>
          </a:p>
        </p:txBody>
      </p:sp>
      <p:sp>
        <p:nvSpPr>
          <p:cNvPr id="5" name="Slide Number Placeholder 1"/>
          <p:cNvSpPr txBox="1">
            <a:spLocks/>
          </p:cNvSpPr>
          <p:nvPr/>
        </p:nvSpPr>
        <p:spPr>
          <a:xfrm>
            <a:off x="5063" y="6431151"/>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467">
                <a:solidFill>
                  <a:srgbClr val="B3B3B3"/>
                </a:solidFill>
                <a:latin typeface="Arial"/>
              </a:rPr>
              <a:pPr defTabSz="609585"/>
              <a:t>16</a:t>
            </a:fld>
            <a:endParaRPr lang="en-US" sz="1467" dirty="0">
              <a:solidFill>
                <a:srgbClr val="B3B3B3"/>
              </a:solidFill>
              <a:latin typeface="Arial"/>
            </a:endParaRPr>
          </a:p>
        </p:txBody>
      </p:sp>
      <p:cxnSp>
        <p:nvCxnSpPr>
          <p:cNvPr id="6" name="Straight Arrow Connector 5"/>
          <p:cNvCxnSpPr/>
          <p:nvPr/>
        </p:nvCxnSpPr>
        <p:spPr>
          <a:xfrm>
            <a:off x="3549227" y="1815253"/>
            <a:ext cx="0" cy="4809067"/>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055360" y="1815253"/>
            <a:ext cx="0" cy="4809067"/>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8602133" y="1815253"/>
            <a:ext cx="0" cy="4809067"/>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911476" y="1241532"/>
            <a:ext cx="1316386" cy="461665"/>
          </a:xfrm>
          <a:prstGeom prst="rect">
            <a:avLst/>
          </a:prstGeom>
          <a:noFill/>
        </p:spPr>
        <p:txBody>
          <a:bodyPr wrap="none" rtlCol="0">
            <a:spAutoFit/>
          </a:bodyPr>
          <a:lstStyle/>
          <a:p>
            <a:pPr defTabSz="609585"/>
            <a:r>
              <a:rPr lang="en-US" sz="2400" dirty="0">
                <a:solidFill>
                  <a:srgbClr val="EEECE1"/>
                </a:solidFill>
                <a:latin typeface="Arial"/>
              </a:rPr>
              <a:t>Develop</a:t>
            </a:r>
          </a:p>
        </p:txBody>
      </p:sp>
      <p:sp>
        <p:nvSpPr>
          <p:cNvPr id="10" name="TextBox 9"/>
          <p:cNvSpPr txBox="1"/>
          <p:nvPr/>
        </p:nvSpPr>
        <p:spPr>
          <a:xfrm>
            <a:off x="5417610" y="1227985"/>
            <a:ext cx="1316386" cy="461665"/>
          </a:xfrm>
          <a:prstGeom prst="rect">
            <a:avLst/>
          </a:prstGeom>
          <a:noFill/>
        </p:spPr>
        <p:txBody>
          <a:bodyPr wrap="none" rtlCol="0">
            <a:spAutoFit/>
          </a:bodyPr>
          <a:lstStyle/>
          <a:p>
            <a:pPr defTabSz="609585"/>
            <a:r>
              <a:rPr lang="en-US" sz="2400" dirty="0">
                <a:solidFill>
                  <a:srgbClr val="EEECE1"/>
                </a:solidFill>
                <a:latin typeface="Arial"/>
              </a:rPr>
              <a:t>Release</a:t>
            </a:r>
          </a:p>
        </p:txBody>
      </p:sp>
      <p:sp>
        <p:nvSpPr>
          <p:cNvPr id="11" name="TextBox 10"/>
          <p:cNvSpPr txBox="1"/>
          <p:nvPr/>
        </p:nvSpPr>
        <p:spPr>
          <a:xfrm>
            <a:off x="8031785" y="1236769"/>
            <a:ext cx="1125629" cy="461665"/>
          </a:xfrm>
          <a:prstGeom prst="rect">
            <a:avLst/>
          </a:prstGeom>
          <a:noFill/>
        </p:spPr>
        <p:txBody>
          <a:bodyPr wrap="none" rtlCol="0">
            <a:spAutoFit/>
          </a:bodyPr>
          <a:lstStyle/>
          <a:p>
            <a:pPr defTabSz="609585"/>
            <a:r>
              <a:rPr lang="en-US" sz="2400" dirty="0">
                <a:solidFill>
                  <a:srgbClr val="EEECE1"/>
                </a:solidFill>
                <a:latin typeface="Arial"/>
              </a:rPr>
              <a:t>Master</a:t>
            </a:r>
          </a:p>
        </p:txBody>
      </p:sp>
      <p:sp>
        <p:nvSpPr>
          <p:cNvPr id="28" name="Rectangle 27"/>
          <p:cNvSpPr/>
          <p:nvPr/>
        </p:nvSpPr>
        <p:spPr>
          <a:xfrm>
            <a:off x="2654090" y="2939627"/>
            <a:ext cx="759671" cy="24384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dirty="0">
                <a:solidFill>
                  <a:srgbClr val="FFFFFF"/>
                </a:solidFill>
                <a:latin typeface="Arial"/>
              </a:rPr>
              <a:t>Finish</a:t>
            </a:r>
          </a:p>
        </p:txBody>
      </p:sp>
      <p:sp>
        <p:nvSpPr>
          <p:cNvPr id="30" name="Rectangle 29"/>
          <p:cNvSpPr/>
          <p:nvPr/>
        </p:nvSpPr>
        <p:spPr>
          <a:xfrm>
            <a:off x="2654090" y="4673600"/>
            <a:ext cx="759671" cy="24384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dirty="0">
                <a:solidFill>
                  <a:srgbClr val="FFFFFF"/>
                </a:solidFill>
                <a:latin typeface="Arial"/>
              </a:rPr>
              <a:t>Accept</a:t>
            </a:r>
          </a:p>
        </p:txBody>
      </p:sp>
      <p:grpSp>
        <p:nvGrpSpPr>
          <p:cNvPr id="74" name="Group 73"/>
          <p:cNvGrpSpPr/>
          <p:nvPr/>
        </p:nvGrpSpPr>
        <p:grpSpPr>
          <a:xfrm>
            <a:off x="1102497" y="3495041"/>
            <a:ext cx="2311265" cy="1663297"/>
            <a:chOff x="826872" y="2621280"/>
            <a:chExt cx="1733449" cy="1247473"/>
          </a:xfrm>
        </p:grpSpPr>
        <p:cxnSp>
          <p:nvCxnSpPr>
            <p:cNvPr id="26" name="Straight Arrow Connector 25"/>
            <p:cNvCxnSpPr/>
            <p:nvPr/>
          </p:nvCxnSpPr>
          <p:spPr>
            <a:xfrm flipH="1">
              <a:off x="1595120" y="2905760"/>
              <a:ext cx="965200" cy="5994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767841" y="2621280"/>
              <a:ext cx="792480" cy="25400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dirty="0">
                  <a:solidFill>
                    <a:srgbClr val="FFFFFF"/>
                  </a:solidFill>
                  <a:latin typeface="Arial"/>
                </a:rPr>
                <a:t>Deliver</a:t>
              </a:r>
            </a:p>
          </p:txBody>
        </p:sp>
        <p:sp>
          <p:nvSpPr>
            <p:cNvPr id="33" name="TextBox 32"/>
            <p:cNvSpPr txBox="1"/>
            <p:nvPr/>
          </p:nvSpPr>
          <p:spPr>
            <a:xfrm>
              <a:off x="1029553" y="2956560"/>
              <a:ext cx="882694" cy="346249"/>
            </a:xfrm>
            <a:prstGeom prst="rect">
              <a:avLst/>
            </a:prstGeom>
            <a:noFill/>
          </p:spPr>
          <p:txBody>
            <a:bodyPr wrap="none" rtlCol="0">
              <a:spAutoFit/>
            </a:bodyPr>
            <a:lstStyle/>
            <a:p>
              <a:pPr defTabSz="609585"/>
              <a:r>
                <a:rPr lang="en-US" sz="2400" dirty="0" err="1">
                  <a:solidFill>
                    <a:srgbClr val="EEECE1"/>
                  </a:solidFill>
                  <a:latin typeface="Arial"/>
                </a:rPr>
                <a:t>cf</a:t>
              </a:r>
              <a:r>
                <a:rPr lang="en-US" sz="2400" dirty="0">
                  <a:solidFill>
                    <a:srgbClr val="EEECE1"/>
                  </a:solidFill>
                  <a:latin typeface="Arial"/>
                </a:rPr>
                <a:t> push</a:t>
              </a:r>
            </a:p>
          </p:txBody>
        </p:sp>
        <p:sp>
          <p:nvSpPr>
            <p:cNvPr id="36" name="TextBox 35"/>
            <p:cNvSpPr txBox="1"/>
            <p:nvPr/>
          </p:nvSpPr>
          <p:spPr>
            <a:xfrm>
              <a:off x="826872" y="3522504"/>
              <a:ext cx="1191673" cy="346249"/>
            </a:xfrm>
            <a:prstGeom prst="rect">
              <a:avLst/>
            </a:prstGeom>
            <a:noFill/>
          </p:spPr>
          <p:txBody>
            <a:bodyPr wrap="none" rtlCol="0">
              <a:spAutoFit/>
            </a:bodyPr>
            <a:lstStyle/>
            <a:p>
              <a:pPr defTabSz="609585"/>
              <a:r>
                <a:rPr lang="en-US" sz="2400" i="1" dirty="0" err="1">
                  <a:solidFill>
                    <a:srgbClr val="EEECE1"/>
                  </a:solidFill>
                  <a:latin typeface="Arial"/>
                </a:rPr>
                <a:t>dev</a:t>
              </a:r>
              <a:r>
                <a:rPr lang="en-US" sz="2400" i="1" dirty="0">
                  <a:solidFill>
                    <a:srgbClr val="EEECE1"/>
                  </a:solidFill>
                  <a:latin typeface="Arial"/>
                </a:rPr>
                <a:t> space</a:t>
              </a:r>
            </a:p>
          </p:txBody>
        </p:sp>
      </p:grpSp>
      <p:sp>
        <p:nvSpPr>
          <p:cNvPr id="40" name="Left Arrow 39"/>
          <p:cNvSpPr/>
          <p:nvPr/>
        </p:nvSpPr>
        <p:spPr>
          <a:xfrm>
            <a:off x="8981440" y="5035339"/>
            <a:ext cx="1381760" cy="722736"/>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X.X.X</a:t>
            </a:r>
          </a:p>
        </p:txBody>
      </p:sp>
      <p:grpSp>
        <p:nvGrpSpPr>
          <p:cNvPr id="76" name="Group 75"/>
          <p:cNvGrpSpPr/>
          <p:nvPr/>
        </p:nvGrpSpPr>
        <p:grpSpPr>
          <a:xfrm>
            <a:off x="3440854" y="4429761"/>
            <a:ext cx="2479040" cy="1653772"/>
            <a:chOff x="2580640" y="3322320"/>
            <a:chExt cx="1859280" cy="1240329"/>
          </a:xfrm>
        </p:grpSpPr>
        <p:cxnSp>
          <p:nvCxnSpPr>
            <p:cNvPr id="21" name="Straight Arrow Connector 20"/>
            <p:cNvCxnSpPr/>
            <p:nvPr/>
          </p:nvCxnSpPr>
          <p:spPr>
            <a:xfrm flipH="1">
              <a:off x="2814320" y="3322320"/>
              <a:ext cx="1625600" cy="7010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779520" y="382016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280887" y="3688080"/>
              <a:ext cx="882694" cy="346249"/>
            </a:xfrm>
            <a:prstGeom prst="rect">
              <a:avLst/>
            </a:prstGeom>
            <a:noFill/>
          </p:spPr>
          <p:txBody>
            <a:bodyPr wrap="none" rtlCol="0">
              <a:spAutoFit/>
            </a:bodyPr>
            <a:lstStyle/>
            <a:p>
              <a:pPr defTabSz="609585"/>
              <a:r>
                <a:rPr lang="en-US" sz="2400" dirty="0" err="1">
                  <a:solidFill>
                    <a:srgbClr val="EEECE1"/>
                  </a:solidFill>
                  <a:latin typeface="Arial"/>
                </a:rPr>
                <a:t>cf</a:t>
              </a:r>
              <a:r>
                <a:rPr lang="en-US" sz="2400" dirty="0">
                  <a:solidFill>
                    <a:srgbClr val="EEECE1"/>
                  </a:solidFill>
                  <a:latin typeface="Arial"/>
                </a:rPr>
                <a:t> push</a:t>
              </a:r>
            </a:p>
          </p:txBody>
        </p:sp>
        <p:sp>
          <p:nvSpPr>
            <p:cNvPr id="37" name="TextBox 36"/>
            <p:cNvSpPr txBox="1"/>
            <p:nvPr/>
          </p:nvSpPr>
          <p:spPr>
            <a:xfrm>
              <a:off x="2733040" y="4216400"/>
              <a:ext cx="1564370" cy="346249"/>
            </a:xfrm>
            <a:prstGeom prst="rect">
              <a:avLst/>
            </a:prstGeom>
            <a:noFill/>
          </p:spPr>
          <p:txBody>
            <a:bodyPr wrap="none" rtlCol="0">
              <a:spAutoFit/>
            </a:bodyPr>
            <a:lstStyle/>
            <a:p>
              <a:pPr defTabSz="609585"/>
              <a:r>
                <a:rPr lang="en-US" sz="2400" i="1" dirty="0">
                  <a:solidFill>
                    <a:srgbClr val="EEECE1"/>
                  </a:solidFill>
                  <a:latin typeface="Arial"/>
                </a:rPr>
                <a:t>staging space</a:t>
              </a:r>
            </a:p>
          </p:txBody>
        </p:sp>
        <p:sp>
          <p:nvSpPr>
            <p:cNvPr id="44" name="Oval 43"/>
            <p:cNvSpPr/>
            <p:nvPr/>
          </p:nvSpPr>
          <p:spPr>
            <a:xfrm>
              <a:off x="2580640"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grpSp>
        <p:nvGrpSpPr>
          <p:cNvPr id="75" name="Group 74"/>
          <p:cNvGrpSpPr/>
          <p:nvPr/>
        </p:nvGrpSpPr>
        <p:grpSpPr>
          <a:xfrm>
            <a:off x="3644054" y="3495040"/>
            <a:ext cx="4833340" cy="1002453"/>
            <a:chOff x="2733040" y="2621280"/>
            <a:chExt cx="3625005" cy="751840"/>
          </a:xfrm>
        </p:grpSpPr>
        <p:cxnSp>
          <p:nvCxnSpPr>
            <p:cNvPr id="19" name="Straight Arrow Connector 18"/>
            <p:cNvCxnSpPr/>
            <p:nvPr/>
          </p:nvCxnSpPr>
          <p:spPr>
            <a:xfrm>
              <a:off x="2733040" y="2621280"/>
              <a:ext cx="1706880" cy="62992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628966" y="2773680"/>
              <a:ext cx="1729079" cy="346249"/>
            </a:xfrm>
            <a:prstGeom prst="rect">
              <a:avLst/>
            </a:prstGeom>
            <a:noFill/>
          </p:spPr>
          <p:txBody>
            <a:bodyPr wrap="none" rtlCol="0">
              <a:spAutoFit/>
            </a:bodyPr>
            <a:lstStyle/>
            <a:p>
              <a:pPr defTabSz="609585"/>
              <a:r>
                <a:rPr lang="en-US" sz="2400" dirty="0">
                  <a:solidFill>
                    <a:srgbClr val="EEECE1"/>
                  </a:solidFill>
                  <a:latin typeface="Arial"/>
                </a:rPr>
                <a:t>release v X.X.X</a:t>
              </a:r>
            </a:p>
          </p:txBody>
        </p:sp>
        <p:sp>
          <p:nvSpPr>
            <p:cNvPr id="45" name="Oval 44"/>
            <p:cNvSpPr/>
            <p:nvPr/>
          </p:nvSpPr>
          <p:spPr>
            <a:xfrm>
              <a:off x="4455160" y="320040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grpSp>
        <p:nvGrpSpPr>
          <p:cNvPr id="80" name="Group 79"/>
          <p:cNvGrpSpPr/>
          <p:nvPr/>
        </p:nvGrpSpPr>
        <p:grpSpPr>
          <a:xfrm>
            <a:off x="6204374" y="4429760"/>
            <a:ext cx="2531462" cy="2234789"/>
            <a:chOff x="4653280" y="3322320"/>
            <a:chExt cx="1898596" cy="1676092"/>
          </a:xfrm>
        </p:grpSpPr>
        <p:cxnSp>
          <p:nvCxnSpPr>
            <p:cNvPr id="23" name="Straight Arrow Connector 22"/>
            <p:cNvCxnSpPr/>
            <p:nvPr/>
          </p:nvCxnSpPr>
          <p:spPr>
            <a:xfrm>
              <a:off x="4653280" y="3322320"/>
              <a:ext cx="1686560" cy="701040"/>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93638" y="428752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052871" y="4102854"/>
              <a:ext cx="882694" cy="346249"/>
            </a:xfrm>
            <a:prstGeom prst="rect">
              <a:avLst/>
            </a:prstGeom>
            <a:noFill/>
          </p:spPr>
          <p:txBody>
            <a:bodyPr wrap="none" rtlCol="0">
              <a:spAutoFit/>
            </a:bodyPr>
            <a:lstStyle/>
            <a:p>
              <a:pPr defTabSz="609585"/>
              <a:r>
                <a:rPr lang="en-US" sz="2400" dirty="0" err="1">
                  <a:solidFill>
                    <a:srgbClr val="EEECE1"/>
                  </a:solidFill>
                  <a:latin typeface="Arial"/>
                </a:rPr>
                <a:t>cf</a:t>
              </a:r>
              <a:r>
                <a:rPr lang="en-US" sz="2400" dirty="0">
                  <a:solidFill>
                    <a:srgbClr val="EEECE1"/>
                  </a:solidFill>
                  <a:latin typeface="Arial"/>
                </a:rPr>
                <a:t> push</a:t>
              </a:r>
            </a:p>
          </p:txBody>
        </p:sp>
        <p:sp>
          <p:nvSpPr>
            <p:cNvPr id="38" name="TextBox 37"/>
            <p:cNvSpPr txBox="1"/>
            <p:nvPr/>
          </p:nvSpPr>
          <p:spPr>
            <a:xfrm>
              <a:off x="4653280" y="4652163"/>
              <a:ext cx="1898596" cy="346249"/>
            </a:xfrm>
            <a:prstGeom prst="rect">
              <a:avLst/>
            </a:prstGeom>
            <a:noFill/>
          </p:spPr>
          <p:txBody>
            <a:bodyPr wrap="none" rtlCol="0">
              <a:spAutoFit/>
            </a:bodyPr>
            <a:lstStyle/>
            <a:p>
              <a:pPr defTabSz="609585"/>
              <a:r>
                <a:rPr lang="en-US" sz="2400" i="1" dirty="0">
                  <a:solidFill>
                    <a:srgbClr val="EEECE1"/>
                  </a:solidFill>
                  <a:latin typeface="Arial"/>
                </a:rPr>
                <a:t>production space</a:t>
              </a:r>
            </a:p>
          </p:txBody>
        </p:sp>
        <p:sp>
          <p:nvSpPr>
            <p:cNvPr id="46" name="Oval 45"/>
            <p:cNvSpPr/>
            <p:nvPr/>
          </p:nvSpPr>
          <p:spPr>
            <a:xfrm>
              <a:off x="6373612"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grpSp>
        <p:nvGrpSpPr>
          <p:cNvPr id="72" name="Group 71"/>
          <p:cNvGrpSpPr/>
          <p:nvPr/>
        </p:nvGrpSpPr>
        <p:grpSpPr>
          <a:xfrm>
            <a:off x="1339059" y="1706880"/>
            <a:ext cx="2332088" cy="1903307"/>
            <a:chOff x="1004294" y="1280160"/>
            <a:chExt cx="1749066" cy="1427480"/>
          </a:xfrm>
        </p:grpSpPr>
        <p:sp>
          <p:nvSpPr>
            <p:cNvPr id="43" name="Oval 42"/>
            <p:cNvSpPr/>
            <p:nvPr/>
          </p:nvSpPr>
          <p:spPr>
            <a:xfrm>
              <a:off x="2580640" y="253492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cxnSp>
          <p:nvCxnSpPr>
            <p:cNvPr id="13" name="Straight Arrow Connector 12"/>
            <p:cNvCxnSpPr/>
            <p:nvPr/>
          </p:nvCxnSpPr>
          <p:spPr>
            <a:xfrm flipH="1">
              <a:off x="1767840" y="1564640"/>
              <a:ext cx="8940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767840" y="1798320"/>
              <a:ext cx="0" cy="5892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67840" y="2387600"/>
              <a:ext cx="7924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767840" y="1280160"/>
              <a:ext cx="792480"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dirty="0">
                  <a:solidFill>
                    <a:srgbClr val="FFFFFF"/>
                  </a:solidFill>
                  <a:latin typeface="Arial"/>
                </a:rPr>
                <a:t>Inception</a:t>
              </a:r>
            </a:p>
          </p:txBody>
        </p:sp>
        <p:sp>
          <p:nvSpPr>
            <p:cNvPr id="32" name="TextBox 31"/>
            <p:cNvSpPr txBox="1"/>
            <p:nvPr/>
          </p:nvSpPr>
          <p:spPr>
            <a:xfrm>
              <a:off x="1004294" y="1371600"/>
              <a:ext cx="1049807" cy="346249"/>
            </a:xfrm>
            <a:prstGeom prst="rect">
              <a:avLst/>
            </a:prstGeom>
            <a:noFill/>
          </p:spPr>
          <p:txBody>
            <a:bodyPr wrap="none" rtlCol="0">
              <a:spAutoFit/>
            </a:bodyPr>
            <a:lstStyle/>
            <a:p>
              <a:pPr defTabSz="609585"/>
              <a:r>
                <a:rPr lang="en-US" sz="2400" dirty="0">
                  <a:solidFill>
                    <a:srgbClr val="EEECE1"/>
                  </a:solidFill>
                  <a:latin typeface="Arial"/>
                </a:rPr>
                <a:t>Features</a:t>
              </a:r>
            </a:p>
          </p:txBody>
        </p:sp>
        <p:sp>
          <p:nvSpPr>
            <p:cNvPr id="42" name="Oval 41"/>
            <p:cNvSpPr/>
            <p:nvPr/>
          </p:nvSpPr>
          <p:spPr>
            <a:xfrm>
              <a:off x="1681480" y="197104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grpSp>
        <p:nvGrpSpPr>
          <p:cNvPr id="73" name="Group 72"/>
          <p:cNvGrpSpPr/>
          <p:nvPr/>
        </p:nvGrpSpPr>
        <p:grpSpPr>
          <a:xfrm>
            <a:off x="3725334" y="2099733"/>
            <a:ext cx="1246293" cy="1300480"/>
            <a:chOff x="2794000" y="1574800"/>
            <a:chExt cx="934720" cy="975360"/>
          </a:xfrm>
        </p:grpSpPr>
        <p:sp>
          <p:nvSpPr>
            <p:cNvPr id="66" name="Freeform 65"/>
            <p:cNvSpPr/>
            <p:nvPr/>
          </p:nvSpPr>
          <p:spPr>
            <a:xfrm>
              <a:off x="2794000" y="1574800"/>
              <a:ext cx="305592" cy="975360"/>
            </a:xfrm>
            <a:custGeom>
              <a:avLst/>
              <a:gdLst>
                <a:gd name="connsiteX0" fmla="*/ 0 w 355600"/>
                <a:gd name="connsiteY0" fmla="*/ 975360 h 975360"/>
                <a:gd name="connsiteX1" fmla="*/ 355600 w 355600"/>
                <a:gd name="connsiteY1" fmla="*/ 426720 h 975360"/>
                <a:gd name="connsiteX2" fmla="*/ 0 w 355600"/>
                <a:gd name="connsiteY2" fmla="*/ 0 h 975360"/>
              </a:gdLst>
              <a:ahLst/>
              <a:cxnLst>
                <a:cxn ang="0">
                  <a:pos x="connsiteX0" y="connsiteY0"/>
                </a:cxn>
                <a:cxn ang="0">
                  <a:pos x="connsiteX1" y="connsiteY1"/>
                </a:cxn>
                <a:cxn ang="0">
                  <a:pos x="connsiteX2" y="connsiteY2"/>
                </a:cxn>
              </a:cxnLst>
              <a:rect l="l" t="t" r="r" b="b"/>
              <a:pathLst>
                <a:path w="355600" h="975360">
                  <a:moveTo>
                    <a:pt x="0" y="975360"/>
                  </a:moveTo>
                  <a:cubicBezTo>
                    <a:pt x="177800" y="782320"/>
                    <a:pt x="355600" y="589280"/>
                    <a:pt x="355600" y="426720"/>
                  </a:cubicBezTo>
                  <a:cubicBezTo>
                    <a:pt x="355600" y="264160"/>
                    <a:pt x="49107" y="74507"/>
                    <a:pt x="0" y="0"/>
                  </a:cubicBezTo>
                </a:path>
              </a:pathLst>
            </a:custGeom>
            <a:ln>
              <a:solidFill>
                <a:srgbClr val="F79646"/>
              </a:solidFill>
              <a:prstDash val="sysDash"/>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srgbClr val="000000"/>
                </a:solidFill>
                <a:latin typeface="Arial"/>
              </a:endParaRPr>
            </a:p>
          </p:txBody>
        </p:sp>
        <p:sp>
          <p:nvSpPr>
            <p:cNvPr id="67" name="Rectangle 66"/>
            <p:cNvSpPr/>
            <p:nvPr/>
          </p:nvSpPr>
          <p:spPr>
            <a:xfrm>
              <a:off x="3158967" y="187960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333" dirty="0">
                  <a:solidFill>
                    <a:srgbClr val="FFFFFF"/>
                  </a:solidFill>
                  <a:latin typeface="Arial"/>
                </a:rPr>
                <a:t>Iterate</a:t>
              </a:r>
            </a:p>
          </p:txBody>
        </p:sp>
      </p:grpSp>
      <p:sp>
        <p:nvSpPr>
          <p:cNvPr id="41" name="Oval 40"/>
          <p:cNvSpPr/>
          <p:nvPr/>
        </p:nvSpPr>
        <p:spPr>
          <a:xfrm>
            <a:off x="3413760" y="1950720"/>
            <a:ext cx="230293" cy="23029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spTree>
    <p:extLst>
      <p:ext uri="{BB962C8B-B14F-4D97-AF65-F5344CB8AC3E}">
        <p14:creationId xmlns:p14="http://schemas.microsoft.com/office/powerpoint/2010/main" val="10843619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500"/>
                                        <p:tgtEl>
                                          <p:spTgt spid="7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down)">
                                      <p:cBhvr>
                                        <p:cTn id="13" dur="500"/>
                                        <p:tgtEl>
                                          <p:spTgt spid="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right)">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up)">
                                      <p:cBhvr>
                                        <p:cTn id="41" dur="500"/>
                                        <p:tgtEl>
                                          <p:spTgt spid="8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40"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Slide Number Placeholder 1"/>
          <p:cNvSpPr txBox="1">
            <a:spLocks/>
          </p:cNvSpPr>
          <p:nvPr/>
        </p:nvSpPr>
        <p:spPr>
          <a:xfrm>
            <a:off x="596670" y="5758765"/>
            <a:ext cx="456841" cy="32937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200">
                <a:solidFill>
                  <a:srgbClr val="FFFFFF">
                    <a:lumMod val="65000"/>
                  </a:srgbClr>
                </a:solidFill>
                <a:latin typeface="Arial"/>
              </a:rPr>
              <a:pPr defTabSz="609585"/>
              <a:t>17</a:t>
            </a:fld>
            <a:endParaRPr lang="en-US" sz="1400" dirty="0">
              <a:solidFill>
                <a:srgbClr val="FFFFFF">
                  <a:lumMod val="65000"/>
                </a:srgbClr>
              </a:solidFill>
              <a:latin typeface="Arial"/>
            </a:endParaRPr>
          </a:p>
        </p:txBody>
      </p:sp>
      <p:sp>
        <p:nvSpPr>
          <p:cNvPr id="3" name="Rectangle 2"/>
          <p:cNvSpPr/>
          <p:nvPr/>
        </p:nvSpPr>
        <p:spPr>
          <a:xfrm>
            <a:off x="596670" y="4623344"/>
            <a:ext cx="8416540" cy="1574523"/>
          </a:xfrm>
          <a:prstGeom prst="rect">
            <a:avLst/>
          </a:prstGeom>
          <a:gradFill>
            <a:gsLst>
              <a:gs pos="0">
                <a:schemeClr val="accent4"/>
              </a:gs>
              <a:gs pos="100000">
                <a:schemeClr val="accent4">
                  <a:lumMod val="20000"/>
                  <a:lumOff val="80000"/>
                </a:schemeClr>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pPr defTabSz="609585"/>
            <a:r>
              <a:rPr lang="en-US" sz="1867" dirty="0">
                <a:solidFill>
                  <a:srgbClr val="000000"/>
                </a:solidFill>
                <a:latin typeface="Arial"/>
              </a:rPr>
              <a:t>Infrastructure Automation</a:t>
            </a:r>
          </a:p>
          <a:p>
            <a:pPr defTabSz="609585"/>
            <a:r>
              <a:rPr lang="en-US" sz="1867" dirty="0">
                <a:solidFill>
                  <a:srgbClr val="000000"/>
                </a:solidFill>
                <a:latin typeface="Arial"/>
              </a:rPr>
              <a:t>(BOSH)</a:t>
            </a:r>
          </a:p>
        </p:txBody>
      </p:sp>
      <p:sp>
        <p:nvSpPr>
          <p:cNvPr id="5" name="Rectangle 4"/>
          <p:cNvSpPr/>
          <p:nvPr/>
        </p:nvSpPr>
        <p:spPr>
          <a:xfrm>
            <a:off x="596670" y="2038308"/>
            <a:ext cx="5858325" cy="2455784"/>
          </a:xfrm>
          <a:prstGeom prst="rect">
            <a:avLst/>
          </a:prstGeom>
          <a:gradFill>
            <a:gsLst>
              <a:gs pos="0">
                <a:schemeClr val="accent4"/>
              </a:gs>
              <a:gs pos="100000">
                <a:schemeClr val="bg1"/>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algn="ctr" defTabSz="609585"/>
            <a:r>
              <a:rPr lang="en-US" sz="1867" dirty="0">
                <a:solidFill>
                  <a:srgbClr val="000000"/>
                </a:solidFill>
                <a:latin typeface="Arial"/>
              </a:rPr>
              <a:t>Elastic Container Runtime</a:t>
            </a:r>
          </a:p>
        </p:txBody>
      </p:sp>
      <p:sp>
        <p:nvSpPr>
          <p:cNvPr id="6" name="Rectangle 5"/>
          <p:cNvSpPr/>
          <p:nvPr/>
        </p:nvSpPr>
        <p:spPr>
          <a:xfrm>
            <a:off x="6586492" y="240533"/>
            <a:ext cx="2426717" cy="4253560"/>
          </a:xfrm>
          <a:prstGeom prst="rect">
            <a:avLst/>
          </a:prstGeom>
          <a:gradFill>
            <a:gsLst>
              <a:gs pos="0">
                <a:schemeClr val="accent4"/>
              </a:gs>
              <a:gs pos="70000">
                <a:srgbClr val="FFF5FA"/>
              </a:gs>
            </a:gsLst>
          </a:gradFill>
          <a:ln>
            <a:solidFill>
              <a:srgbClr val="FFFFFF"/>
            </a:solidFill>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defTabSz="609585"/>
            <a:r>
              <a:rPr lang="en-US" sz="1867" dirty="0">
                <a:solidFill>
                  <a:srgbClr val="000000"/>
                </a:solidFill>
                <a:latin typeface="Arial"/>
              </a:rPr>
              <a:t>Platform Managed Services</a:t>
            </a:r>
          </a:p>
        </p:txBody>
      </p:sp>
      <p:sp>
        <p:nvSpPr>
          <p:cNvPr id="9" name="Rectangle 8"/>
          <p:cNvSpPr/>
          <p:nvPr/>
        </p:nvSpPr>
        <p:spPr>
          <a:xfrm>
            <a:off x="9144706" y="240534"/>
            <a:ext cx="2450625" cy="5957335"/>
          </a:xfrm>
          <a:prstGeom prst="rect">
            <a:avLst/>
          </a:prstGeom>
          <a:gradFill>
            <a:gsLst>
              <a:gs pos="0">
                <a:schemeClr val="accent4"/>
              </a:gs>
              <a:gs pos="79000">
                <a:schemeClr val="bg1"/>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pPr algn="ctr" defTabSz="609585"/>
            <a:r>
              <a:rPr lang="en-US" sz="1867" dirty="0">
                <a:solidFill>
                  <a:srgbClr val="000000"/>
                </a:solidFill>
                <a:latin typeface="Arial"/>
              </a:rPr>
              <a:t>Brokered Services</a:t>
            </a:r>
          </a:p>
        </p:txBody>
      </p:sp>
      <p:sp>
        <p:nvSpPr>
          <p:cNvPr id="7" name="Rectangle 6"/>
          <p:cNvSpPr/>
          <p:nvPr/>
        </p:nvSpPr>
        <p:spPr>
          <a:xfrm>
            <a:off x="596670" y="240533"/>
            <a:ext cx="5858325" cy="169202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ctr" defTabSz="609585"/>
            <a:r>
              <a:rPr lang="en-US" sz="1867" dirty="0">
                <a:solidFill>
                  <a:srgbClr val="000000"/>
                </a:solidFill>
                <a:latin typeface="Arial"/>
              </a:rPr>
              <a:t>Applications / APIs / </a:t>
            </a:r>
            <a:r>
              <a:rPr lang="en-US" sz="1867" dirty="0" err="1">
                <a:solidFill>
                  <a:srgbClr val="000000"/>
                </a:solidFill>
                <a:latin typeface="Arial"/>
              </a:rPr>
              <a:t>Microservices</a:t>
            </a:r>
            <a:endParaRPr lang="en-US" sz="1867" dirty="0">
              <a:solidFill>
                <a:srgbClr val="000000"/>
              </a:solidFill>
              <a:latin typeface="Arial"/>
            </a:endParaRPr>
          </a:p>
        </p:txBody>
      </p:sp>
      <p:grpSp>
        <p:nvGrpSpPr>
          <p:cNvPr id="28" name="Group 27"/>
          <p:cNvGrpSpPr/>
          <p:nvPr/>
        </p:nvGrpSpPr>
        <p:grpSpPr>
          <a:xfrm>
            <a:off x="749741" y="595322"/>
            <a:ext cx="5705255" cy="1347608"/>
            <a:chOff x="173339" y="402436"/>
            <a:chExt cx="4752043" cy="1120417"/>
          </a:xfrm>
        </p:grpSpPr>
        <p:sp>
          <p:nvSpPr>
            <p:cNvPr id="16" name="TextBox 15"/>
            <p:cNvSpPr txBox="1"/>
            <p:nvPr/>
          </p:nvSpPr>
          <p:spPr>
            <a:xfrm>
              <a:off x="509426" y="1139019"/>
              <a:ext cx="2188661" cy="383834"/>
            </a:xfrm>
            <a:prstGeom prst="rect">
              <a:avLst/>
            </a:prstGeom>
            <a:noFill/>
          </p:spPr>
          <p:txBody>
            <a:bodyPr wrap="square" rtlCol="0">
              <a:spAutoFit/>
            </a:bodyPr>
            <a:lstStyle/>
            <a:p>
              <a:pPr algn="ctr" defTabSz="609585"/>
              <a:r>
                <a:rPr lang="en-US" sz="1200" i="1" dirty="0">
                  <a:solidFill>
                    <a:srgbClr val="000000"/>
                  </a:solidFill>
                  <a:latin typeface="Arial"/>
                </a:rPr>
                <a:t>Compiled, staged, containerized, deployed and managed by platform</a:t>
              </a:r>
            </a:p>
          </p:txBody>
        </p:sp>
        <p:pic>
          <p:nvPicPr>
            <p:cNvPr id="19" name="Picture 18" descr="homepage-docker-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341" y="402436"/>
              <a:ext cx="890130" cy="736583"/>
            </a:xfrm>
            <a:prstGeom prst="rect">
              <a:avLst/>
            </a:prstGeom>
          </p:spPr>
        </p:pic>
        <p:sp>
          <p:nvSpPr>
            <p:cNvPr id="21" name="TextBox 20"/>
            <p:cNvSpPr txBox="1"/>
            <p:nvPr/>
          </p:nvSpPr>
          <p:spPr>
            <a:xfrm>
              <a:off x="3282463" y="1106411"/>
              <a:ext cx="1642919" cy="383834"/>
            </a:xfrm>
            <a:prstGeom prst="rect">
              <a:avLst/>
            </a:prstGeom>
            <a:noFill/>
          </p:spPr>
          <p:txBody>
            <a:bodyPr wrap="square" rtlCol="0">
              <a:spAutoFit/>
            </a:bodyPr>
            <a:lstStyle/>
            <a:p>
              <a:pPr algn="ctr" defTabSz="609585"/>
              <a:r>
                <a:rPr lang="en-US" sz="1200" dirty="0">
                  <a:solidFill>
                    <a:srgbClr val="000000"/>
                  </a:solidFill>
                  <a:latin typeface="Arial"/>
                </a:rPr>
                <a:t>BYO container, deployed and managed by platform</a:t>
              </a:r>
            </a:p>
          </p:txBody>
        </p:sp>
        <p:grpSp>
          <p:nvGrpSpPr>
            <p:cNvPr id="23" name="Group 22"/>
            <p:cNvGrpSpPr/>
            <p:nvPr/>
          </p:nvGrpSpPr>
          <p:grpSpPr>
            <a:xfrm>
              <a:off x="173339" y="438037"/>
              <a:ext cx="2744197" cy="811186"/>
              <a:chOff x="303844" y="506594"/>
              <a:chExt cx="2744197" cy="811186"/>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34306" y="974185"/>
                <a:ext cx="1113735" cy="275038"/>
              </a:xfrm>
              <a:prstGeom prst="rect">
                <a:avLst/>
              </a:prstGeom>
              <a:noFill/>
              <a:ln w="28575" cmpd="sng">
                <a:noFill/>
                <a:prstDash val="dash"/>
              </a:ln>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3844" y="545383"/>
                <a:ext cx="1506415" cy="393785"/>
              </a:xfrm>
              <a:prstGeom prst="rect">
                <a:avLst/>
              </a:prstGeom>
              <a:noFill/>
              <a:ln w="28575" cmpd="sng">
                <a:noFill/>
                <a:prstDash val="dash"/>
              </a:ln>
            </p:spPr>
          </p:pic>
          <p:grpSp>
            <p:nvGrpSpPr>
              <p:cNvPr id="17" name="Group 16"/>
              <p:cNvGrpSpPr/>
              <p:nvPr/>
            </p:nvGrpSpPr>
            <p:grpSpPr>
              <a:xfrm>
                <a:off x="303844" y="903541"/>
                <a:ext cx="1630462" cy="414239"/>
                <a:chOff x="241141" y="855342"/>
                <a:chExt cx="2723741" cy="647397"/>
              </a:xfrm>
            </p:grpSpPr>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75561" y="965748"/>
                  <a:ext cx="429846" cy="429846"/>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5407" y="911022"/>
                  <a:ext cx="559475" cy="55947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7345" y="914028"/>
                  <a:ext cx="549564" cy="504799"/>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6909" y="855342"/>
                  <a:ext cx="647397" cy="647397"/>
                </a:xfrm>
                <a:prstGeom prst="rect">
                  <a:avLst/>
                </a:prstGeom>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1141" y="894151"/>
                  <a:ext cx="561445" cy="561445"/>
                </a:xfrm>
                <a:prstGeom prst="rect">
                  <a:avLst/>
                </a:prstGeom>
              </p:spPr>
            </p:pic>
          </p:grpSp>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23449" y="506594"/>
                <a:ext cx="501679" cy="501679"/>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34268" y="618420"/>
                <a:ext cx="613773" cy="287337"/>
              </a:xfrm>
              <a:prstGeom prst="rect">
                <a:avLst/>
              </a:prstGeom>
            </p:spPr>
          </p:pic>
        </p:grpSp>
        <p:cxnSp>
          <p:nvCxnSpPr>
            <p:cNvPr id="25" name="Straight Connector 24"/>
            <p:cNvCxnSpPr/>
            <p:nvPr/>
          </p:nvCxnSpPr>
          <p:spPr>
            <a:xfrm>
              <a:off x="3282462" y="429845"/>
              <a:ext cx="0" cy="97692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864801" y="2507079"/>
            <a:ext cx="5488588" cy="1910171"/>
            <a:chOff x="648600" y="1880309"/>
            <a:chExt cx="4116441" cy="1432628"/>
          </a:xfrm>
        </p:grpSpPr>
        <p:sp>
          <p:nvSpPr>
            <p:cNvPr id="32" name="Rounded Rectangle 31"/>
            <p:cNvSpPr/>
            <p:nvPr/>
          </p:nvSpPr>
          <p:spPr>
            <a:xfrm>
              <a:off x="648600"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Container Scheduling</a:t>
              </a:r>
            </a:p>
          </p:txBody>
        </p:sp>
        <p:sp>
          <p:nvSpPr>
            <p:cNvPr id="33" name="Rounded Rectangle 32"/>
            <p:cNvSpPr/>
            <p:nvPr/>
          </p:nvSpPr>
          <p:spPr>
            <a:xfrm>
              <a:off x="2021281"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Elastic (Auto) Scaling</a:t>
              </a:r>
            </a:p>
          </p:txBody>
        </p:sp>
        <p:sp>
          <p:nvSpPr>
            <p:cNvPr id="34" name="Rounded Rectangle 33"/>
            <p:cNvSpPr/>
            <p:nvPr/>
          </p:nvSpPr>
          <p:spPr>
            <a:xfrm>
              <a:off x="648600" y="2619920"/>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Integrated Logging/Metrics</a:t>
              </a:r>
            </a:p>
          </p:txBody>
        </p:sp>
        <p:sp>
          <p:nvSpPr>
            <p:cNvPr id="35" name="Rounded Rectangle 34"/>
            <p:cNvSpPr/>
            <p:nvPr/>
          </p:nvSpPr>
          <p:spPr>
            <a:xfrm>
              <a:off x="2031018" y="2619641"/>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Self-Healing &amp; High Availability</a:t>
              </a:r>
            </a:p>
          </p:txBody>
        </p:sp>
        <p:sp>
          <p:nvSpPr>
            <p:cNvPr id="36" name="Rounded Rectangle 35"/>
            <p:cNvSpPr/>
            <p:nvPr/>
          </p:nvSpPr>
          <p:spPr>
            <a:xfrm>
              <a:off x="3413772" y="1880309"/>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srgbClr val="000000"/>
                  </a:solidFill>
                  <a:latin typeface="Arial"/>
                </a:rPr>
                <a:t>Dev</a:t>
              </a:r>
              <a:r>
                <a:rPr lang="en-US" sz="1600" dirty="0">
                  <a:solidFill>
                    <a:srgbClr val="000000"/>
                  </a:solidFill>
                  <a:latin typeface="Arial"/>
                </a:rPr>
                <a:t> + Ops Role-Based Self Service Access</a:t>
              </a:r>
            </a:p>
          </p:txBody>
        </p:sp>
        <p:sp>
          <p:nvSpPr>
            <p:cNvPr id="37" name="Rounded Rectangle 36"/>
            <p:cNvSpPr/>
            <p:nvPr/>
          </p:nvSpPr>
          <p:spPr>
            <a:xfrm>
              <a:off x="3413773" y="2649671"/>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Zero Downtime Upgrades &amp; Patches</a:t>
              </a:r>
            </a:p>
          </p:txBody>
        </p:sp>
      </p:grpSp>
      <p:grpSp>
        <p:nvGrpSpPr>
          <p:cNvPr id="124" name="Group 123"/>
          <p:cNvGrpSpPr/>
          <p:nvPr/>
        </p:nvGrpSpPr>
        <p:grpSpPr>
          <a:xfrm>
            <a:off x="6643187" y="874311"/>
            <a:ext cx="2319652" cy="2149303"/>
            <a:chOff x="4982390" y="655733"/>
            <a:chExt cx="1739739" cy="1611977"/>
          </a:xfrm>
        </p:grpSpPr>
        <p:sp>
          <p:nvSpPr>
            <p:cNvPr id="42" name="Rounded Rectangle 41"/>
            <p:cNvSpPr/>
            <p:nvPr/>
          </p:nvSpPr>
          <p:spPr>
            <a:xfrm>
              <a:off x="5374099"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MySQL</a:t>
              </a:r>
            </a:p>
          </p:txBody>
        </p:sp>
        <p:sp>
          <p:nvSpPr>
            <p:cNvPr id="43" name="Rounded Rectangle 42"/>
            <p:cNvSpPr/>
            <p:nvPr/>
          </p:nvSpPr>
          <p:spPr>
            <a:xfrm>
              <a:off x="5374099" y="9809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srgbClr val="000000"/>
                  </a:solidFill>
                  <a:latin typeface="Arial"/>
                </a:rPr>
                <a:t>Redis</a:t>
              </a:r>
              <a:endParaRPr lang="en-US" sz="1600" dirty="0">
                <a:solidFill>
                  <a:srgbClr val="000000"/>
                </a:solidFill>
                <a:latin typeface="Arial"/>
              </a:endParaRPr>
            </a:p>
          </p:txBody>
        </p:sp>
        <p:sp>
          <p:nvSpPr>
            <p:cNvPr id="44" name="Rounded Rectangle 43"/>
            <p:cNvSpPr/>
            <p:nvPr/>
          </p:nvSpPr>
          <p:spPr>
            <a:xfrm>
              <a:off x="5374099" y="131400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  </a:t>
              </a:r>
              <a:r>
                <a:rPr lang="en-US" sz="1600" dirty="0" err="1">
                  <a:solidFill>
                    <a:srgbClr val="000000"/>
                  </a:solidFill>
                  <a:latin typeface="Arial"/>
                </a:rPr>
                <a:t>RabbitMQ</a:t>
              </a:r>
              <a:endParaRPr lang="en-US" sz="1600" dirty="0">
                <a:solidFill>
                  <a:srgbClr val="000000"/>
                </a:solidFill>
                <a:latin typeface="Arial"/>
              </a:endParaRPr>
            </a:p>
          </p:txBody>
        </p:sp>
        <p:sp>
          <p:nvSpPr>
            <p:cNvPr id="45" name="Rounded Rectangle 44"/>
            <p:cNvSpPr/>
            <p:nvPr/>
          </p:nvSpPr>
          <p:spPr>
            <a:xfrm>
              <a:off x="5374099" y="165444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    Netflix OSS</a:t>
              </a:r>
            </a:p>
          </p:txBody>
        </p:sp>
        <p:sp>
          <p:nvSpPr>
            <p:cNvPr id="46" name="Rounded Rectangle 45"/>
            <p:cNvSpPr/>
            <p:nvPr/>
          </p:nvSpPr>
          <p:spPr>
            <a:xfrm>
              <a:off x="5374099" y="1982750"/>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SSO</a:t>
              </a:r>
            </a:p>
          </p:txBody>
        </p:sp>
        <p:pic>
          <p:nvPicPr>
            <p:cNvPr id="50" name="Shape 124" descr="icon_mysql_cf@2x.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20202" y="686904"/>
              <a:ext cx="268914" cy="253788"/>
            </a:xfrm>
            <a:prstGeom prst="rect">
              <a:avLst/>
            </a:prstGeom>
            <a:noFill/>
            <a:ln>
              <a:noFill/>
            </a:ln>
          </p:spPr>
        </p:pic>
        <p:pic>
          <p:nvPicPr>
            <p:cNvPr id="51" name="Shape 125" descr="icon_redis_cf@2x.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420202" y="999197"/>
              <a:ext cx="268914" cy="266738"/>
            </a:xfrm>
            <a:prstGeom prst="rect">
              <a:avLst/>
            </a:prstGeom>
            <a:noFill/>
            <a:ln>
              <a:noFill/>
            </a:ln>
          </p:spPr>
        </p:pic>
        <p:pic>
          <p:nvPicPr>
            <p:cNvPr id="52" name="Picture 51" descr="icon_rabbitmq_cf@2x.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420202" y="1317553"/>
              <a:ext cx="268310" cy="263729"/>
            </a:xfrm>
            <a:prstGeom prst="rect">
              <a:avLst/>
            </a:prstGeom>
          </p:spPr>
        </p:pic>
        <p:pic>
          <p:nvPicPr>
            <p:cNvPr id="53" name="Picture 2" descr="http://photos4.meetupstatic.com/photos/event/7/8/f/c/global_249990972.jpe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421274" y="1676133"/>
              <a:ext cx="267841" cy="263268"/>
            </a:xfrm>
            <a:prstGeom prst="roundRect">
              <a:avLst>
                <a:gd name="adj" fmla="val 22615"/>
              </a:avLst>
            </a:prstGeom>
            <a:solidFill>
              <a:srgbClr val="FFFFFF">
                <a:shade val="85000"/>
              </a:srgbClr>
            </a:solidFill>
            <a:ln>
              <a:noFill/>
            </a:ln>
            <a:effectLst/>
            <a:extLst/>
          </p:spPr>
        </p:pic>
        <p:pic>
          <p:nvPicPr>
            <p:cNvPr id="54" name="Shape 120" descr="icon_single_signon_cf@2x.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421274" y="2012529"/>
              <a:ext cx="268310" cy="255180"/>
            </a:xfrm>
            <a:prstGeom prst="rect">
              <a:avLst/>
            </a:prstGeom>
            <a:noFill/>
            <a:ln>
              <a:noFill/>
            </a:ln>
          </p:spPr>
        </p:pic>
        <p:sp>
          <p:nvSpPr>
            <p:cNvPr id="31" name="TextBox 30"/>
            <p:cNvSpPr txBox="1"/>
            <p:nvPr/>
          </p:nvSpPr>
          <p:spPr>
            <a:xfrm rot="16200000">
              <a:off x="4721213" y="1401772"/>
              <a:ext cx="776270" cy="253916"/>
            </a:xfrm>
            <a:prstGeom prst="rect">
              <a:avLst/>
            </a:prstGeom>
            <a:noFill/>
          </p:spPr>
          <p:txBody>
            <a:bodyPr wrap="none" rtlCol="0">
              <a:spAutoFit/>
            </a:bodyPr>
            <a:lstStyle/>
            <a:p>
              <a:pPr defTabSz="609585"/>
              <a:r>
                <a:rPr lang="en-US" sz="1600" dirty="0">
                  <a:solidFill>
                    <a:srgbClr val="000000"/>
                  </a:solidFill>
                  <a:latin typeface="Arial"/>
                </a:rPr>
                <a:t>PIVOTAL</a:t>
              </a:r>
            </a:p>
          </p:txBody>
        </p:sp>
      </p:grpSp>
      <p:grpSp>
        <p:nvGrpSpPr>
          <p:cNvPr id="192" name="Group 191"/>
          <p:cNvGrpSpPr/>
          <p:nvPr/>
        </p:nvGrpSpPr>
        <p:grpSpPr>
          <a:xfrm>
            <a:off x="9276980" y="4017610"/>
            <a:ext cx="2147486" cy="2022952"/>
            <a:chOff x="6957733" y="3013207"/>
            <a:chExt cx="1610614" cy="1517214"/>
          </a:xfrm>
        </p:grpSpPr>
        <p:sp>
          <p:nvSpPr>
            <p:cNvPr id="67" name="Rounded Rectangle 66"/>
            <p:cNvSpPr/>
            <p:nvPr/>
          </p:nvSpPr>
          <p:spPr>
            <a:xfrm>
              <a:off x="7220317"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Oracle DB</a:t>
              </a:r>
            </a:p>
          </p:txBody>
        </p:sp>
        <p:sp>
          <p:nvSpPr>
            <p:cNvPr id="68" name="Rounded Rectangle 67"/>
            <p:cNvSpPr/>
            <p:nvPr/>
          </p:nvSpPr>
          <p:spPr>
            <a:xfrm>
              <a:off x="7220317" y="332651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MS SQL Server</a:t>
              </a:r>
            </a:p>
          </p:txBody>
        </p:sp>
        <p:sp>
          <p:nvSpPr>
            <p:cNvPr id="69" name="Rounded Rectangle 68"/>
            <p:cNvSpPr/>
            <p:nvPr/>
          </p:nvSpPr>
          <p:spPr>
            <a:xfrm>
              <a:off x="7220317" y="362981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MySQL</a:t>
              </a:r>
            </a:p>
          </p:txBody>
        </p:sp>
        <p:sp>
          <p:nvSpPr>
            <p:cNvPr id="70" name="Rounded Rectangle 69"/>
            <p:cNvSpPr/>
            <p:nvPr/>
          </p:nvSpPr>
          <p:spPr>
            <a:xfrm>
              <a:off x="7220317" y="394281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Active MQ</a:t>
              </a:r>
            </a:p>
          </p:txBody>
        </p:sp>
        <p:sp>
          <p:nvSpPr>
            <p:cNvPr id="71" name="Rounded Rectangle 70"/>
            <p:cNvSpPr/>
            <p:nvPr/>
          </p:nvSpPr>
          <p:spPr>
            <a:xfrm>
              <a:off x="7220317" y="424546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IBM DB/2</a:t>
              </a:r>
            </a:p>
          </p:txBody>
        </p:sp>
        <p:sp>
          <p:nvSpPr>
            <p:cNvPr id="76" name="TextBox 75"/>
            <p:cNvSpPr txBox="1"/>
            <p:nvPr/>
          </p:nvSpPr>
          <p:spPr>
            <a:xfrm rot="16200000">
              <a:off x="6380050" y="3670832"/>
              <a:ext cx="1409281" cy="253915"/>
            </a:xfrm>
            <a:prstGeom prst="rect">
              <a:avLst/>
            </a:prstGeom>
            <a:noFill/>
          </p:spPr>
          <p:txBody>
            <a:bodyPr wrap="none" rtlCol="0">
              <a:spAutoFit/>
            </a:bodyPr>
            <a:lstStyle/>
            <a:p>
              <a:pPr defTabSz="609585"/>
              <a:r>
                <a:rPr lang="en-US" sz="1600" dirty="0">
                  <a:solidFill>
                    <a:srgbClr val="000000"/>
                  </a:solidFill>
                  <a:latin typeface="Arial"/>
                </a:rPr>
                <a:t>USER PROVIDED</a:t>
              </a:r>
            </a:p>
          </p:txBody>
        </p:sp>
      </p:grpSp>
      <p:grpSp>
        <p:nvGrpSpPr>
          <p:cNvPr id="109" name="Group 108"/>
          <p:cNvGrpSpPr/>
          <p:nvPr/>
        </p:nvGrpSpPr>
        <p:grpSpPr>
          <a:xfrm>
            <a:off x="1966596" y="4722974"/>
            <a:ext cx="6996243" cy="879292"/>
            <a:chOff x="1474947" y="3542230"/>
            <a:chExt cx="5247182" cy="659469"/>
          </a:xfrm>
        </p:grpSpPr>
        <p:sp>
          <p:nvSpPr>
            <p:cNvPr id="38" name="Rounded Rectangle 37"/>
            <p:cNvSpPr/>
            <p:nvPr/>
          </p:nvSpPr>
          <p:spPr>
            <a:xfrm>
              <a:off x="4193112" y="3916739"/>
              <a:ext cx="2529016"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Version Controlled Configuration</a:t>
              </a:r>
            </a:p>
          </p:txBody>
        </p:sp>
        <p:sp>
          <p:nvSpPr>
            <p:cNvPr id="40" name="Rounded Rectangle 39"/>
            <p:cNvSpPr/>
            <p:nvPr/>
          </p:nvSpPr>
          <p:spPr>
            <a:xfrm>
              <a:off x="4982239" y="3546845"/>
              <a:ext cx="173989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Infrastructure Agnostic</a:t>
              </a:r>
            </a:p>
          </p:txBody>
        </p:sp>
        <p:sp>
          <p:nvSpPr>
            <p:cNvPr id="41" name="Rounded Rectangle 40"/>
            <p:cNvSpPr/>
            <p:nvPr/>
          </p:nvSpPr>
          <p:spPr>
            <a:xfrm>
              <a:off x="2924891" y="3542230"/>
              <a:ext cx="2014979"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Multi-Cloud Orchestration</a:t>
              </a:r>
            </a:p>
          </p:txBody>
        </p:sp>
        <p:sp>
          <p:nvSpPr>
            <p:cNvPr id="77" name="Rounded Rectangle 76"/>
            <p:cNvSpPr/>
            <p:nvPr/>
          </p:nvSpPr>
          <p:spPr>
            <a:xfrm>
              <a:off x="1474947" y="3914771"/>
              <a:ext cx="270761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Health and Lifecycle Management</a:t>
              </a:r>
            </a:p>
          </p:txBody>
        </p:sp>
      </p:grpSp>
      <p:grpSp>
        <p:nvGrpSpPr>
          <p:cNvPr id="127" name="Group 126"/>
          <p:cNvGrpSpPr/>
          <p:nvPr/>
        </p:nvGrpSpPr>
        <p:grpSpPr>
          <a:xfrm>
            <a:off x="9269509" y="2056052"/>
            <a:ext cx="2154956" cy="1678126"/>
            <a:chOff x="6952130" y="1542038"/>
            <a:chExt cx="1616217" cy="1258594"/>
          </a:xfrm>
        </p:grpSpPr>
        <p:sp>
          <p:nvSpPr>
            <p:cNvPr id="63" name="Rounded Rectangle 62"/>
            <p:cNvSpPr/>
            <p:nvPr/>
          </p:nvSpPr>
          <p:spPr>
            <a:xfrm>
              <a:off x="7220317" y="154203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solidFill>
                  <a:srgbClr val="000000"/>
                </a:solidFill>
                <a:latin typeface="Arial"/>
              </a:endParaRPr>
            </a:p>
          </p:txBody>
        </p:sp>
        <p:sp>
          <p:nvSpPr>
            <p:cNvPr id="64" name="Rounded Rectangle 63"/>
            <p:cNvSpPr/>
            <p:nvPr/>
          </p:nvSpPr>
          <p:spPr>
            <a:xfrm>
              <a:off x="7220317" y="1843874"/>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solidFill>
                  <a:srgbClr val="000000"/>
                </a:solidFill>
                <a:latin typeface="Arial"/>
              </a:endParaRPr>
            </a:p>
          </p:txBody>
        </p:sp>
        <p:sp>
          <p:nvSpPr>
            <p:cNvPr id="65" name="Rounded Rectangle 64"/>
            <p:cNvSpPr/>
            <p:nvPr/>
          </p:nvSpPr>
          <p:spPr>
            <a:xfrm>
              <a:off x="7220317" y="215654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solidFill>
                  <a:srgbClr val="000000"/>
                </a:solidFill>
                <a:latin typeface="Arial"/>
              </a:endParaRPr>
            </a:p>
          </p:txBody>
        </p:sp>
        <p:sp>
          <p:nvSpPr>
            <p:cNvPr id="66" name="Rounded Rectangle 65"/>
            <p:cNvSpPr/>
            <p:nvPr/>
          </p:nvSpPr>
          <p:spPr>
            <a:xfrm>
              <a:off x="7220317" y="24714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solidFill>
                  <a:srgbClr val="000000"/>
                </a:solidFill>
                <a:latin typeface="Arial"/>
              </a:endParaRPr>
            </a:p>
          </p:txBody>
        </p:sp>
        <p:sp>
          <p:nvSpPr>
            <p:cNvPr id="75" name="TextBox 74"/>
            <p:cNvSpPr txBox="1"/>
            <p:nvPr/>
          </p:nvSpPr>
          <p:spPr>
            <a:xfrm rot="16200000">
              <a:off x="6544470" y="2029584"/>
              <a:ext cx="1069235" cy="253916"/>
            </a:xfrm>
            <a:prstGeom prst="rect">
              <a:avLst/>
            </a:prstGeom>
            <a:noFill/>
          </p:spPr>
          <p:txBody>
            <a:bodyPr wrap="none" rtlCol="0">
              <a:spAutoFit/>
            </a:bodyPr>
            <a:lstStyle/>
            <a:p>
              <a:pPr defTabSz="609585"/>
              <a:r>
                <a:rPr lang="en-US" sz="1600" dirty="0">
                  <a:solidFill>
                    <a:srgbClr val="000000"/>
                  </a:solidFill>
                  <a:latin typeface="Arial"/>
                </a:rPr>
                <a:t>PARTNERED</a:t>
              </a:r>
            </a:p>
          </p:txBody>
        </p:sp>
        <p:pic>
          <p:nvPicPr>
            <p:cNvPr id="92" name="Picture 9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78594" y="1565194"/>
              <a:ext cx="1206201" cy="221877"/>
            </a:xfrm>
            <a:prstGeom prst="rect">
              <a:avLst/>
            </a:prstGeom>
          </p:spPr>
        </p:pic>
        <p:pic>
          <p:nvPicPr>
            <p:cNvPr id="101" name="Picture 10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78594" y="1901229"/>
              <a:ext cx="1154393" cy="203075"/>
            </a:xfrm>
            <a:prstGeom prst="rect">
              <a:avLst/>
            </a:prstGeom>
          </p:spPr>
        </p:pic>
        <p:pic>
          <p:nvPicPr>
            <p:cNvPr id="102" name="Picture 10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530509" y="2183602"/>
              <a:ext cx="725165" cy="240761"/>
            </a:xfrm>
            <a:prstGeom prst="rect">
              <a:avLst/>
            </a:prstGeom>
          </p:spPr>
        </p:pic>
        <p:pic>
          <p:nvPicPr>
            <p:cNvPr id="103" name="Picture 10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278594" y="2424364"/>
              <a:ext cx="1129853" cy="376268"/>
            </a:xfrm>
            <a:prstGeom prst="rect">
              <a:avLst/>
            </a:prstGeom>
          </p:spPr>
        </p:pic>
      </p:grpSp>
      <p:grpSp>
        <p:nvGrpSpPr>
          <p:cNvPr id="126" name="Group 125"/>
          <p:cNvGrpSpPr/>
          <p:nvPr/>
        </p:nvGrpSpPr>
        <p:grpSpPr>
          <a:xfrm>
            <a:off x="9276974" y="814751"/>
            <a:ext cx="2147489" cy="1035027"/>
            <a:chOff x="6957730" y="611062"/>
            <a:chExt cx="1610617" cy="776270"/>
          </a:xfrm>
        </p:grpSpPr>
        <p:sp>
          <p:nvSpPr>
            <p:cNvPr id="61" name="Rounded Rectangle 60"/>
            <p:cNvSpPr/>
            <p:nvPr/>
          </p:nvSpPr>
          <p:spPr>
            <a:xfrm>
              <a:off x="7220317"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    </a:t>
              </a:r>
              <a:r>
                <a:rPr lang="en-US" sz="1600" dirty="0" err="1">
                  <a:solidFill>
                    <a:srgbClr val="000000"/>
                  </a:solidFill>
                  <a:latin typeface="Arial"/>
                </a:rPr>
                <a:t>Greenplum</a:t>
              </a:r>
              <a:endParaRPr lang="en-US" sz="1600" dirty="0">
                <a:solidFill>
                  <a:srgbClr val="000000"/>
                </a:solidFill>
                <a:latin typeface="Arial"/>
              </a:endParaRPr>
            </a:p>
          </p:txBody>
        </p:sp>
        <p:sp>
          <p:nvSpPr>
            <p:cNvPr id="62" name="Rounded Rectangle 61"/>
            <p:cNvSpPr/>
            <p:nvPr/>
          </p:nvSpPr>
          <p:spPr>
            <a:xfrm>
              <a:off x="7220317" y="982116"/>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HDB</a:t>
              </a:r>
            </a:p>
          </p:txBody>
        </p:sp>
        <p:sp>
          <p:nvSpPr>
            <p:cNvPr id="74" name="TextBox 73"/>
            <p:cNvSpPr txBox="1"/>
            <p:nvPr/>
          </p:nvSpPr>
          <p:spPr>
            <a:xfrm rot="16200000">
              <a:off x="6696553" y="872239"/>
              <a:ext cx="776270" cy="253916"/>
            </a:xfrm>
            <a:prstGeom prst="rect">
              <a:avLst/>
            </a:prstGeom>
            <a:noFill/>
          </p:spPr>
          <p:txBody>
            <a:bodyPr wrap="none" rtlCol="0">
              <a:spAutoFit/>
            </a:bodyPr>
            <a:lstStyle/>
            <a:p>
              <a:pPr defTabSz="609585"/>
              <a:r>
                <a:rPr lang="en-US" sz="1600" dirty="0">
                  <a:solidFill>
                    <a:srgbClr val="000000"/>
                  </a:solidFill>
                  <a:latin typeface="Arial"/>
                </a:rPr>
                <a:t>PIVOTAL</a:t>
              </a:r>
            </a:p>
          </p:txBody>
        </p:sp>
        <p:pic>
          <p:nvPicPr>
            <p:cNvPr id="106" name="Shape 126" descr="icon_pivotalhd_cf@2x.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243192" y="999197"/>
              <a:ext cx="287317" cy="258426"/>
            </a:xfrm>
            <a:prstGeom prst="rect">
              <a:avLst/>
            </a:prstGeom>
            <a:noFill/>
            <a:ln>
              <a:noFill/>
            </a:ln>
          </p:spPr>
        </p:pic>
        <p:pic>
          <p:nvPicPr>
            <p:cNvPr id="107" name="Shape 123" descr="icon_gemfire_cf@2x.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243192" y="668318"/>
              <a:ext cx="277106" cy="272375"/>
            </a:xfrm>
            <a:prstGeom prst="rect">
              <a:avLst/>
            </a:prstGeom>
            <a:noFill/>
            <a:ln>
              <a:noFill/>
            </a:ln>
          </p:spPr>
        </p:pic>
      </p:grpSp>
      <p:grpSp>
        <p:nvGrpSpPr>
          <p:cNvPr id="125" name="Group 124"/>
          <p:cNvGrpSpPr/>
          <p:nvPr/>
        </p:nvGrpSpPr>
        <p:grpSpPr>
          <a:xfrm>
            <a:off x="6681832" y="3169064"/>
            <a:ext cx="2281008" cy="1646238"/>
            <a:chOff x="5011373" y="2376798"/>
            <a:chExt cx="1710756" cy="1234679"/>
          </a:xfrm>
        </p:grpSpPr>
        <p:sp>
          <p:nvSpPr>
            <p:cNvPr id="47" name="Rounded Rectangle 46"/>
            <p:cNvSpPr/>
            <p:nvPr/>
          </p:nvSpPr>
          <p:spPr>
            <a:xfrm>
              <a:off x="5374099" y="237679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solidFill>
                    <a:srgbClr val="000000"/>
                  </a:solidFill>
                  <a:latin typeface="Arial"/>
                </a:rPr>
                <a:t>Jenkins</a:t>
              </a:r>
            </a:p>
          </p:txBody>
        </p:sp>
        <p:sp>
          <p:nvSpPr>
            <p:cNvPr id="48" name="Rounded Rectangle 47"/>
            <p:cNvSpPr/>
            <p:nvPr/>
          </p:nvSpPr>
          <p:spPr>
            <a:xfrm>
              <a:off x="5374099" y="268105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err="1">
                  <a:solidFill>
                    <a:srgbClr val="000000"/>
                  </a:solidFill>
                  <a:latin typeface="Arial"/>
                </a:rPr>
                <a:t>GitLab</a:t>
              </a:r>
              <a:endParaRPr lang="en-US" sz="1600" dirty="0">
                <a:solidFill>
                  <a:srgbClr val="000000"/>
                </a:solidFill>
                <a:latin typeface="Arial"/>
              </a:endParaRPr>
            </a:p>
          </p:txBody>
        </p:sp>
        <p:sp>
          <p:nvSpPr>
            <p:cNvPr id="49" name="Rounded Rectangle 48"/>
            <p:cNvSpPr/>
            <p:nvPr/>
          </p:nvSpPr>
          <p:spPr>
            <a:xfrm>
              <a:off x="5374099"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solidFill>
                  <a:srgbClr val="000000"/>
                </a:solidFill>
                <a:latin typeface="Arial"/>
              </a:endParaRPr>
            </a:p>
          </p:txBody>
        </p:sp>
        <p:pic>
          <p:nvPicPr>
            <p:cNvPr id="55" name="Shape 118" descr="icon_jenkins_enterprise.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5421274" y="2391922"/>
              <a:ext cx="290411" cy="261277"/>
            </a:xfrm>
            <a:prstGeom prst="rect">
              <a:avLst/>
            </a:prstGeom>
            <a:noFill/>
            <a:ln>
              <a:noFill/>
            </a:ln>
          </p:spPr>
        </p:pic>
        <p:pic>
          <p:nvPicPr>
            <p:cNvPr id="56" name="Shape 119" descr="icon_gitlab_cf@2x.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5425731" y="2731205"/>
              <a:ext cx="286158" cy="234807"/>
            </a:xfrm>
            <a:prstGeom prst="rect">
              <a:avLst/>
            </a:prstGeom>
            <a:noFill/>
            <a:ln>
              <a:noFill/>
            </a:ln>
          </p:spPr>
        </p:pic>
        <p:sp>
          <p:nvSpPr>
            <p:cNvPr id="60" name="TextBox 59"/>
            <p:cNvSpPr txBox="1"/>
            <p:nvPr/>
          </p:nvSpPr>
          <p:spPr>
            <a:xfrm rot="16200000">
              <a:off x="4710112" y="2742961"/>
              <a:ext cx="856437" cy="253916"/>
            </a:xfrm>
            <a:prstGeom prst="rect">
              <a:avLst/>
            </a:prstGeom>
            <a:noFill/>
          </p:spPr>
          <p:txBody>
            <a:bodyPr wrap="none" rtlCol="0">
              <a:spAutoFit/>
            </a:bodyPr>
            <a:lstStyle/>
            <a:p>
              <a:pPr defTabSz="609585"/>
              <a:r>
                <a:rPr lang="en-US" sz="1600" dirty="0">
                  <a:solidFill>
                    <a:srgbClr val="000000"/>
                  </a:solidFill>
                  <a:latin typeface="Arial"/>
                </a:rPr>
                <a:t>PARTNER</a:t>
              </a:r>
            </a:p>
          </p:txBody>
        </p:sp>
        <p:pic>
          <p:nvPicPr>
            <p:cNvPr id="104" name="Picture 10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567364" y="2711313"/>
              <a:ext cx="915800" cy="900164"/>
            </a:xfrm>
            <a:prstGeom prst="rect">
              <a:avLst/>
            </a:prstGeom>
          </p:spPr>
        </p:pic>
      </p:grpSp>
      <p:grpSp>
        <p:nvGrpSpPr>
          <p:cNvPr id="93" name="Group 92"/>
          <p:cNvGrpSpPr/>
          <p:nvPr/>
        </p:nvGrpSpPr>
        <p:grpSpPr>
          <a:xfrm>
            <a:off x="419817" y="5758764"/>
            <a:ext cx="8724889" cy="973163"/>
            <a:chOff x="805268" y="5100378"/>
            <a:chExt cx="6543667" cy="729872"/>
          </a:xfrm>
        </p:grpSpPr>
        <p:grpSp>
          <p:nvGrpSpPr>
            <p:cNvPr id="94" name="Group 93"/>
            <p:cNvGrpSpPr/>
            <p:nvPr/>
          </p:nvGrpSpPr>
          <p:grpSpPr>
            <a:xfrm>
              <a:off x="805268" y="5100378"/>
              <a:ext cx="1208257" cy="724232"/>
              <a:chOff x="184080" y="4448922"/>
              <a:chExt cx="1010802" cy="527416"/>
            </a:xfrm>
          </p:grpSpPr>
          <p:pic>
            <p:nvPicPr>
              <p:cNvPr id="136" name="Picture 135"/>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137" name="Picture 136"/>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95" name="Group 94"/>
            <p:cNvGrpSpPr/>
            <p:nvPr/>
          </p:nvGrpSpPr>
          <p:grpSpPr>
            <a:xfrm>
              <a:off x="3454108" y="5103789"/>
              <a:ext cx="1208257" cy="724232"/>
              <a:chOff x="2400043" y="4451406"/>
              <a:chExt cx="1010802" cy="527416"/>
            </a:xfrm>
          </p:grpSpPr>
          <p:pic>
            <p:nvPicPr>
              <p:cNvPr id="134" name="Picture 133"/>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135" name="Picture 2" descr="https://encrypted-tbn0.gstatic.com/images?q=tbn:ANd9GcRgWtweeNVNot_dJ1JZ4fATg5X0qxTniN17Zry9UylCHUwXFy8KJQ"/>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96" name="Group 95"/>
            <p:cNvGrpSpPr/>
            <p:nvPr/>
          </p:nvGrpSpPr>
          <p:grpSpPr>
            <a:xfrm>
              <a:off x="2122634" y="5101595"/>
              <a:ext cx="1208257" cy="724232"/>
              <a:chOff x="1286160" y="4449808"/>
              <a:chExt cx="1010802" cy="527416"/>
            </a:xfrm>
          </p:grpSpPr>
          <p:pic>
            <p:nvPicPr>
              <p:cNvPr id="132" name="Picture 131"/>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133" name="Picture 132" descr="openstack_logo.jpg"/>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97" name="Group 96"/>
            <p:cNvGrpSpPr/>
            <p:nvPr/>
          </p:nvGrpSpPr>
          <p:grpSpPr>
            <a:xfrm>
              <a:off x="4780919" y="5106018"/>
              <a:ext cx="1208257" cy="724232"/>
              <a:chOff x="3510024" y="4453029"/>
              <a:chExt cx="1010802" cy="527416"/>
            </a:xfrm>
          </p:grpSpPr>
          <p:pic>
            <p:nvPicPr>
              <p:cNvPr id="129" name="Picture 128"/>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130" name="Picture 129"/>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131" name="TextBox 130"/>
              <p:cNvSpPr txBox="1"/>
              <p:nvPr/>
            </p:nvSpPr>
            <p:spPr>
              <a:xfrm>
                <a:off x="3885156" y="4629329"/>
                <a:ext cx="451796" cy="184912"/>
              </a:xfrm>
              <a:prstGeom prst="rect">
                <a:avLst/>
              </a:prstGeom>
              <a:noFill/>
            </p:spPr>
            <p:txBody>
              <a:bodyPr wrap="none" rtlCol="0">
                <a:spAutoFit/>
              </a:bodyPr>
              <a:lstStyle/>
              <a:p>
                <a:pPr algn="ctr" defTabSz="609585"/>
                <a:r>
                  <a:rPr lang="en-US" sz="1600" dirty="0">
                    <a:solidFill>
                      <a:srgbClr val="000000"/>
                    </a:solidFill>
                    <a:latin typeface="Arial"/>
                  </a:rPr>
                  <a:t>Azure</a:t>
                </a:r>
              </a:p>
            </p:txBody>
          </p:sp>
        </p:grpSp>
        <p:grpSp>
          <p:nvGrpSpPr>
            <p:cNvPr id="98" name="Group 97"/>
            <p:cNvGrpSpPr/>
            <p:nvPr/>
          </p:nvGrpSpPr>
          <p:grpSpPr>
            <a:xfrm>
              <a:off x="6140678" y="5100378"/>
              <a:ext cx="1208257" cy="724232"/>
              <a:chOff x="6140678" y="5100378"/>
              <a:chExt cx="1208257" cy="724232"/>
            </a:xfrm>
          </p:grpSpPr>
          <p:grpSp>
            <p:nvGrpSpPr>
              <p:cNvPr id="99" name="Group 98"/>
              <p:cNvGrpSpPr/>
              <p:nvPr/>
            </p:nvGrpSpPr>
            <p:grpSpPr>
              <a:xfrm>
                <a:off x="6140678" y="5100378"/>
                <a:ext cx="1208257" cy="724232"/>
                <a:chOff x="3510024" y="4453029"/>
                <a:chExt cx="1010802" cy="527416"/>
              </a:xfrm>
            </p:grpSpPr>
            <p:pic>
              <p:nvPicPr>
                <p:cNvPr id="105" name="Picture 104"/>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128" name="TextBox 127"/>
                <p:cNvSpPr txBox="1"/>
                <p:nvPr/>
              </p:nvSpPr>
              <p:spPr>
                <a:xfrm>
                  <a:off x="3913821" y="4629329"/>
                  <a:ext cx="394466" cy="184912"/>
                </a:xfrm>
                <a:prstGeom prst="rect">
                  <a:avLst/>
                </a:prstGeom>
                <a:noFill/>
              </p:spPr>
              <p:txBody>
                <a:bodyPr wrap="none" rtlCol="0">
                  <a:spAutoFit/>
                </a:bodyPr>
                <a:lstStyle/>
                <a:p>
                  <a:pPr algn="ctr" defTabSz="609585"/>
                  <a:r>
                    <a:rPr lang="en-US" sz="1600" dirty="0">
                      <a:solidFill>
                        <a:srgbClr val="000000"/>
                      </a:solidFill>
                      <a:latin typeface="Arial"/>
                    </a:rPr>
                    <a:t>GCP</a:t>
                  </a:r>
                </a:p>
              </p:txBody>
            </p:sp>
          </p:grpSp>
          <p:pic>
            <p:nvPicPr>
              <p:cNvPr id="100" name="Picture 99"/>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250003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12" presetClass="entr" presetSubtype="4" fill="hold" nodeType="withEffect">
                                  <p:stCondLst>
                                    <p:cond delay="0"/>
                                  </p:stCondLst>
                                  <p:childTnLst>
                                    <p:set>
                                      <p:cBhvr>
                                        <p:cTn id="19" dur="1" fill="hold">
                                          <p:stCondLst>
                                            <p:cond delay="0"/>
                                          </p:stCondLst>
                                        </p:cTn>
                                        <p:tgtEl>
                                          <p:spTgt spid="93"/>
                                        </p:tgtEl>
                                        <p:attrNameLst>
                                          <p:attrName>style.visibility</p:attrName>
                                        </p:attrNameLst>
                                      </p:cBhvr>
                                      <p:to>
                                        <p:strVal val="visible"/>
                                      </p:to>
                                    </p:set>
                                    <p:anim calcmode="lin" valueType="num">
                                      <p:cBhvr additive="base">
                                        <p:cTn id="20" dur="500"/>
                                        <p:tgtEl>
                                          <p:spTgt spid="93"/>
                                        </p:tgtEl>
                                        <p:attrNameLst>
                                          <p:attrName>ppt_y</p:attrName>
                                        </p:attrNameLst>
                                      </p:cBhvr>
                                      <p:tavLst>
                                        <p:tav tm="0">
                                          <p:val>
                                            <p:strVal val="#ppt_y+#ppt_h*1.125000"/>
                                          </p:val>
                                        </p:tav>
                                        <p:tav tm="100000">
                                          <p:val>
                                            <p:strVal val="#ppt_y"/>
                                          </p:val>
                                        </p:tav>
                                      </p:tavLst>
                                    </p:anim>
                                    <p:animEffect transition="in" filter="wipe(up)">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500"/>
                                        <p:tgtEl>
                                          <p:spTgt spid="124"/>
                                        </p:tgtEl>
                                      </p:cBhvr>
                                    </p:animEffect>
                                  </p:childTnLst>
                                </p:cTn>
                              </p:par>
                              <p:par>
                                <p:cTn id="27" presetID="10"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234039" y="4291463"/>
            <a:ext cx="1792816" cy="1018071"/>
          </a:xfrm>
          <a:prstGeom prst="rect">
            <a:avLst/>
          </a:prstGeom>
          <a:noFill/>
          <a:ln w="12700" cmpd="sng">
            <a:solidFill>
              <a:srgbClr val="705D8B"/>
            </a:solidFill>
            <a:prstDash val="dash"/>
          </a:ln>
        </p:spPr>
        <p:txBody>
          <a:bodyPr lIns="121900" tIns="121900" rIns="121900" bIns="121900" anchor="t" anchorCtr="0">
            <a:normAutofit fontScale="92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an </a:t>
            </a:r>
            <a:r>
              <a:rPr lang="en-US" sz="1600" b="1" dirty="0">
                <a:solidFill>
                  <a:srgbClr val="FFFFFF"/>
                </a:solidFill>
                <a:latin typeface="Source Sans Pro"/>
                <a:ea typeface="Source Sans Pro"/>
                <a:cs typeface="Source Sans Pro"/>
                <a:sym typeface="Source Sans Pro"/>
              </a:rPr>
              <a:t>app fails,</a:t>
            </a:r>
            <a:r>
              <a:rPr lang="en-US" sz="1600" dirty="0">
                <a:solidFill>
                  <a:srgbClr val="FFFFFF"/>
                </a:solidFill>
                <a:latin typeface="Source Sans Pro"/>
                <a:ea typeface="Source Sans Pro"/>
                <a:cs typeface="Source Sans Pro"/>
                <a:sym typeface="Source Sans Pro"/>
              </a:rPr>
              <a:t> PCF reboots app in a new container.</a:t>
            </a:r>
          </a:p>
        </p:txBody>
      </p:sp>
      <p:sp>
        <p:nvSpPr>
          <p:cNvPr id="3" name="Pentagon 2"/>
          <p:cNvSpPr/>
          <p:nvPr/>
        </p:nvSpPr>
        <p:spPr>
          <a:xfrm>
            <a:off x="285976" y="5437506"/>
            <a:ext cx="1710304" cy="679849"/>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App Fail</a:t>
            </a:r>
          </a:p>
        </p:txBody>
      </p:sp>
      <p:grpSp>
        <p:nvGrpSpPr>
          <p:cNvPr id="12" name="Group 11"/>
          <p:cNvGrpSpPr/>
          <p:nvPr/>
        </p:nvGrpSpPr>
        <p:grpSpPr>
          <a:xfrm>
            <a:off x="330156" y="1610955"/>
            <a:ext cx="1606549" cy="2388973"/>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4C4C4C"/>
                  </a:solidFill>
                  <a:latin typeface="Source Sans Pro"/>
                  <a:ea typeface="Source Sans Pro"/>
                  <a:cs typeface="Source Sans Pro"/>
                  <a:sym typeface="Source Sans Pro"/>
                </a:rPr>
                <a:t>PCF</a:t>
              </a: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A</a:t>
              </a: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B</a:t>
              </a: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1046981" y="2616186"/>
            <a:ext cx="283036" cy="201140"/>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a:solidFill>
                <a:srgbClr val="4D4D4D"/>
              </a:solidFill>
              <a:latin typeface="Arial"/>
              <a:ea typeface="Arial"/>
              <a:cs typeface="Arial"/>
              <a:sym typeface="Arial"/>
            </a:endParaRPr>
          </a:p>
        </p:txBody>
      </p:sp>
      <p:grpSp>
        <p:nvGrpSpPr>
          <p:cNvPr id="4" name="Group 3"/>
          <p:cNvGrpSpPr/>
          <p:nvPr/>
        </p:nvGrpSpPr>
        <p:grpSpPr>
          <a:xfrm>
            <a:off x="8690385" y="1612055"/>
            <a:ext cx="3132179" cy="4469068"/>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Rack Fail</a:t>
              </a: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121900" tIns="121900" rIns="121900" bIns="121900" anchor="t" anchorCtr="0">
              <a:normAutofit fontScale="77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t>
              </a:r>
              <a:r>
                <a:rPr lang="en-US" sz="1600" b="1" dirty="0">
                  <a:solidFill>
                    <a:srgbClr val="FFFFFF"/>
                  </a:solidFill>
                  <a:latin typeface="Source Sans Pro"/>
                  <a:ea typeface="Source Sans Pro"/>
                  <a:cs typeface="Source Sans Pro"/>
                  <a:sym typeface="Source Sans Pro"/>
                </a:rPr>
                <a:t>a datacenter rack fails</a:t>
              </a:r>
              <a:r>
                <a:rPr lang="en-US" sz="1600" dirty="0">
                  <a:solidFill>
                    <a:srgbClr val="FFFFFF"/>
                  </a:solidFill>
                  <a:latin typeface="Source Sans Pro"/>
                  <a:ea typeface="Source Sans Pro"/>
                  <a:cs typeface="Source Sans Pro"/>
                  <a:sym typeface="Source Sans Pro"/>
                </a:rPr>
                <a:t>, PCF ensures applications stay running in multiple availability zones</a:t>
              </a: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dirty="0">
                    <a:solidFill>
                      <a:srgbClr val="000000"/>
                    </a:solidFill>
                    <a:latin typeface="Arial"/>
                    <a:ea typeface="Arial"/>
                    <a:cs typeface="Arial"/>
                    <a:sym typeface="Arial"/>
                  </a:rPr>
                  <a:t>Zone 1</a:t>
                </a: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dirty="0">
                <a:solidFill>
                  <a:srgbClr val="4D4D4D"/>
                </a:solidFill>
                <a:latin typeface="Arial"/>
                <a:ea typeface="Arial"/>
                <a:cs typeface="Arial"/>
                <a:sym typeface="Arial"/>
              </a:endParaRPr>
            </a:p>
          </p:txBody>
        </p:sp>
      </p:grpSp>
      <p:grpSp>
        <p:nvGrpSpPr>
          <p:cNvPr id="7" name="Group 6"/>
          <p:cNvGrpSpPr/>
          <p:nvPr/>
        </p:nvGrpSpPr>
        <p:grpSpPr>
          <a:xfrm>
            <a:off x="2802603" y="1610955"/>
            <a:ext cx="2099451" cy="45064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Process Fail</a:t>
              </a: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121900" tIns="121900" rIns="121900" bIns="121900" anchor="t" anchorCtr="0">
              <a:noAutofit/>
            </a:bodyPr>
            <a:lstStyle/>
            <a:p>
              <a:pPr defTabSz="609585">
                <a:buClr>
                  <a:srgbClr val="000000"/>
                </a:buClr>
                <a:buSzPct val="25000"/>
              </a:pPr>
              <a:r>
                <a:rPr lang="en-US" sz="1200" dirty="0">
                  <a:solidFill>
                    <a:srgbClr val="FFFFFF"/>
                  </a:solidFill>
                  <a:latin typeface="Source Sans Pro"/>
                  <a:ea typeface="Source Sans Pro"/>
                  <a:cs typeface="Source Sans Pro"/>
                  <a:sym typeface="Source Sans Pro"/>
                </a:rPr>
                <a:t>If a </a:t>
              </a:r>
              <a:r>
                <a:rPr lang="en-US" sz="1200" b="1" dirty="0">
                  <a:solidFill>
                    <a:srgbClr val="FFFFFF"/>
                  </a:solidFill>
                  <a:latin typeface="Source Sans Pro"/>
                  <a:ea typeface="Source Sans Pro"/>
                  <a:cs typeface="Source Sans Pro"/>
                  <a:sym typeface="Source Sans Pro"/>
                </a:rPr>
                <a:t>process fails, </a:t>
              </a:r>
              <a:r>
                <a:rPr lang="en-US" sz="1200" dirty="0">
                  <a:solidFill>
                    <a:srgbClr val="FFFFFF"/>
                  </a:solidFill>
                  <a:latin typeface="Source Sans Pro"/>
                  <a:ea typeface="Source Sans Pro"/>
                  <a:cs typeface="Source Sans Pro"/>
                  <a:sym typeface="Source Sans Pro"/>
                </a:rPr>
                <a:t>PCF restarts the process</a:t>
              </a: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000000"/>
                    </a:solidFill>
                    <a:latin typeface="Source Sans Pro"/>
                    <a:ea typeface="Source Sans Pro"/>
                    <a:cs typeface="Source Sans Pro"/>
                    <a:sym typeface="Source Sans Pro"/>
                  </a:rPr>
                  <a:t>PCF</a:t>
                </a: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FFFFFF"/>
                    </a:solidFill>
                    <a:latin typeface="Aria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Process</a:t>
              </a: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121900" tIns="121900" rIns="121900" bIns="121900" anchor="b"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Runtime VM</a:t>
              </a:r>
            </a:p>
          </p:txBody>
        </p:sp>
      </p:grpSp>
      <p:grpSp>
        <p:nvGrpSpPr>
          <p:cNvPr id="2" name="Group 1"/>
          <p:cNvGrpSpPr/>
          <p:nvPr/>
        </p:nvGrpSpPr>
        <p:grpSpPr>
          <a:xfrm>
            <a:off x="5414757" y="1609488"/>
            <a:ext cx="2591464" cy="4507867"/>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121900" tIns="121900" rIns="121900" bIns="121900" anchor="t" anchorCtr="0">
              <a:normAutofit lnSpcReduction="10000"/>
            </a:bodyPr>
            <a:lstStyle/>
            <a:p>
              <a:pPr defTabSz="609585">
                <a:buClr>
                  <a:srgbClr val="000000"/>
                </a:buClr>
                <a:buSzPct val="25000"/>
              </a:pPr>
              <a:r>
                <a:rPr lang="en-US" sz="1600" b="1" dirty="0">
                  <a:solidFill>
                    <a:srgbClr val="4D4D4D"/>
                  </a:solidFill>
                  <a:latin typeface="Source Sans Pro"/>
                  <a:ea typeface="Source Sans Pro"/>
                  <a:cs typeface="Source Sans Pro"/>
                  <a:sym typeface="Source Sans Pro"/>
                </a:rPr>
                <a:t>3. </a:t>
              </a:r>
              <a:r>
                <a:rPr lang="en-US" sz="1600" dirty="0" err="1">
                  <a:solidFill>
                    <a:srgbClr val="4D4D4D"/>
                  </a:solidFill>
                  <a:latin typeface="Source Sans Pro"/>
                  <a:ea typeface="Source Sans Pro"/>
                  <a:cs typeface="Source Sans Pro"/>
                  <a:sym typeface="Source Sans Pro"/>
                </a:rPr>
                <a:t>Resurrector</a:t>
              </a:r>
              <a:r>
                <a:rPr lang="en-US" sz="160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VM Fail</a:t>
              </a: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000000"/>
                    </a:solidFill>
                    <a:latin typeface="Source Sans Pro"/>
                    <a:ea typeface="Source Sans Pro"/>
                    <a:cs typeface="Source Sans Pro"/>
                    <a:sym typeface="Source Sans Pro"/>
                  </a:rPr>
                  <a:t>PCF</a:t>
                </a: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FFFFFF"/>
                    </a:solidFill>
                    <a:latin typeface="Aria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B</a:t>
                </a: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VM1</a:t>
              </a: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VM2</a:t>
              </a: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121900" tIns="121900" rIns="121900" bIns="121900" anchor="t" anchorCtr="0">
              <a:normAutofit fontScale="77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an </a:t>
              </a:r>
              <a:r>
                <a:rPr lang="en-US" sz="1600" b="1" dirty="0">
                  <a:solidFill>
                    <a:srgbClr val="FFFFFF"/>
                  </a:solidFill>
                  <a:latin typeface="Source Sans Pro"/>
                  <a:ea typeface="Source Sans Pro"/>
                  <a:cs typeface="Source Sans Pro"/>
                  <a:sym typeface="Source Sans Pro"/>
                </a:rPr>
                <a:t>OS or network failure occurs</a:t>
              </a:r>
              <a:r>
                <a:rPr lang="en-US" sz="1600" dirty="0">
                  <a:solidFill>
                    <a:srgbClr val="FFFFFF"/>
                  </a:solidFill>
                  <a:latin typeface="Source Sans Pro"/>
                  <a:ea typeface="Source Sans Pro"/>
                  <a:cs typeface="Source Sans Pro"/>
                  <a:sym typeface="Source Sans Pro"/>
                </a:rPr>
                <a:t> PCF kills the VM and reboots the host in a new Virtual machine.</a:t>
              </a: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VM3</a:t>
              </a: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354988" y="73212"/>
            <a:ext cx="11648865" cy="613832"/>
          </a:xfrm>
        </p:spPr>
        <p:txBody>
          <a:bodyPr/>
          <a:lstStyle/>
          <a:p>
            <a:pPr algn="l">
              <a:lnSpc>
                <a:spcPct val="100000"/>
              </a:lnSpc>
              <a:tabLst>
                <a:tab pos="2586502" algn="l"/>
              </a:tabLst>
            </a:pPr>
            <a:r>
              <a:rPr lang="en-US" sz="4267" dirty="0">
                <a:solidFill>
                  <a:schemeClr val="accent2"/>
                </a:solidFill>
              </a:rPr>
              <a:t>Four Levels High Availability – Built In!</a:t>
            </a:r>
            <a:endParaRPr lang="en-US" sz="2133" dirty="0">
              <a:solidFill>
                <a:schemeClr val="accent2"/>
              </a:solidFill>
            </a:endParaRPr>
          </a:p>
        </p:txBody>
      </p:sp>
    </p:spTree>
    <p:extLst>
      <p:ext uri="{BB962C8B-B14F-4D97-AF65-F5344CB8AC3E}">
        <p14:creationId xmlns:p14="http://schemas.microsoft.com/office/powerpoint/2010/main" val="29262540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3733" dirty="0">
                <a:solidFill>
                  <a:srgbClr val="2C95DD"/>
                </a:solidFill>
              </a:rPr>
              <a:t>Pivotal CF: Technical Capabilities</a:t>
            </a:r>
            <a:br>
              <a:rPr lang="en-US" sz="3733" dirty="0">
                <a:solidFill>
                  <a:srgbClr val="2C95DD"/>
                </a:solidFill>
              </a:rPr>
            </a:br>
            <a:endParaRPr lang="en-US" sz="3733" dirty="0">
              <a:solidFill>
                <a:srgbClr val="2C95DD"/>
              </a:solidFill>
            </a:endParaRPr>
          </a:p>
        </p:txBody>
      </p:sp>
      <p:grpSp>
        <p:nvGrpSpPr>
          <p:cNvPr id="2" name="Group 1"/>
          <p:cNvGrpSpPr/>
          <p:nvPr/>
        </p:nvGrpSpPr>
        <p:grpSpPr>
          <a:xfrm>
            <a:off x="1348025" y="1239953"/>
            <a:ext cx="9429544" cy="3342008"/>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24586" name="TextBox 5"/>
            <p:cNvSpPr txBox="1">
              <a:spLocks noChangeArrowheads="1"/>
            </p:cNvSpPr>
            <p:nvPr/>
          </p:nvSpPr>
          <p:spPr bwMode="auto">
            <a:xfrm>
              <a:off x="3200400" y="1146175"/>
              <a:ext cx="1752600" cy="66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Application </a:t>
              </a:r>
            </a:p>
            <a:p>
              <a:pPr algn="ctr" defTabSz="1219170" eaLnBrk="1" hangingPunct="1"/>
              <a:r>
                <a:rPr lang="en-US" sz="1200" kern="0" dirty="0">
                  <a:solidFill>
                    <a:srgbClr val="4D4D4D"/>
                  </a:solidFill>
                  <a:sym typeface="Arial"/>
                  <a:rtl val="0"/>
                </a:rPr>
                <a:t>Containerization &amp; Cluster Scheduling</a:t>
              </a:r>
            </a:p>
          </p:txBody>
        </p:sp>
        <p:sp>
          <p:nvSpPr>
            <p:cNvPr id="24587" name="TextBox 6"/>
            <p:cNvSpPr txBox="1">
              <a:spLocks noChangeArrowheads="1"/>
            </p:cNvSpPr>
            <p:nvPr/>
          </p:nvSpPr>
          <p:spPr bwMode="auto">
            <a:xfrm>
              <a:off x="501650" y="3546477"/>
              <a:ext cx="1498600" cy="66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Native &amp; Extended Data, Mobile and Platform Services</a:t>
              </a:r>
            </a:p>
          </p:txBody>
        </p:sp>
        <p:sp>
          <p:nvSpPr>
            <p:cNvPr id="24588" name="TextBox 7"/>
            <p:cNvSpPr txBox="1">
              <a:spLocks noChangeArrowheads="1"/>
            </p:cNvSpPr>
            <p:nvPr/>
          </p:nvSpPr>
          <p:spPr bwMode="auto">
            <a:xfrm>
              <a:off x="358587" y="1198563"/>
              <a:ext cx="2166472" cy="85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Automatic App Server &amp; </a:t>
              </a:r>
              <a:br>
                <a:rPr lang="en-US" sz="1200" kern="0" dirty="0">
                  <a:solidFill>
                    <a:srgbClr val="4D4D4D"/>
                  </a:solidFill>
                  <a:sym typeface="Arial"/>
                  <a:rtl val="0"/>
                </a:rPr>
              </a:br>
              <a:r>
                <a:rPr lang="en-US" sz="1200" kern="0" dirty="0">
                  <a:solidFill>
                    <a:srgbClr val="4D4D4D"/>
                  </a:solidFill>
                  <a:sym typeface="Arial"/>
                  <a:rtl val="0"/>
                </a:rPr>
                <a:t>OS Configuration </a:t>
              </a:r>
              <a:br>
                <a:rPr lang="en-US" sz="1200" kern="0" dirty="0">
                  <a:solidFill>
                    <a:srgbClr val="4D4D4D"/>
                  </a:solidFill>
                  <a:sym typeface="Arial"/>
                  <a:rtl val="0"/>
                </a:rPr>
              </a:br>
              <a:r>
                <a:rPr lang="en-US" sz="1200" kern="0" dirty="0">
                  <a:solidFill>
                    <a:srgbClr val="4D4D4D"/>
                  </a:solidFill>
                  <a:sym typeface="Arial"/>
                  <a:rtl val="0"/>
                </a:rPr>
                <a:t>with Buildpacks </a:t>
              </a:r>
              <a:br>
                <a:rPr lang="en-US" sz="1200" kern="0" dirty="0">
                  <a:solidFill>
                    <a:srgbClr val="4D4D4D"/>
                  </a:solidFill>
                  <a:sym typeface="Arial"/>
                  <a:rtl val="0"/>
                </a:rPr>
              </a:br>
              <a:r>
                <a:rPr lang="en-US" sz="1200" i="1" kern="0" dirty="0">
                  <a:solidFill>
                    <a:srgbClr val="4D4D4D"/>
                  </a:solidFill>
                  <a:sym typeface="Arial"/>
                  <a:rtl val="0"/>
                </a:rPr>
                <a:t>(“just push your app”)</a:t>
              </a:r>
            </a:p>
          </p:txBody>
        </p:sp>
        <p:sp>
          <p:nvSpPr>
            <p:cNvPr id="24589" name="TextBox 8"/>
            <p:cNvSpPr txBox="1">
              <a:spLocks noChangeArrowheads="1"/>
            </p:cNvSpPr>
            <p:nvPr/>
          </p:nvSpPr>
          <p:spPr bwMode="auto">
            <a:xfrm>
              <a:off x="6954839" y="2465389"/>
              <a:ext cx="1555751" cy="47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Policy, Identity and Roles Management</a:t>
              </a:r>
            </a:p>
          </p:txBody>
        </p:sp>
        <p:sp>
          <p:nvSpPr>
            <p:cNvPr id="24590" name="TextBox 9"/>
            <p:cNvSpPr txBox="1">
              <a:spLocks noChangeArrowheads="1"/>
            </p:cNvSpPr>
            <p:nvPr/>
          </p:nvSpPr>
          <p:spPr bwMode="auto">
            <a:xfrm>
              <a:off x="4543425" y="2203450"/>
              <a:ext cx="1397000" cy="104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App Health Management, Load Balancing, </a:t>
              </a:r>
            </a:p>
            <a:p>
              <a:pPr defTabSz="1219170" eaLnBrk="1" hangingPunct="1"/>
              <a:r>
                <a:rPr lang="en-US" sz="1200" kern="0">
                  <a:solidFill>
                    <a:srgbClr val="4D4D4D"/>
                  </a:solidFill>
                  <a:sym typeface="Arial"/>
                  <a:rtl val="0"/>
                </a:rPr>
                <a:t>Rapid Scaling,  Availability Zones</a:t>
              </a:r>
            </a:p>
          </p:txBody>
        </p:sp>
        <p:sp>
          <p:nvSpPr>
            <p:cNvPr id="24591" name="TextBox 10"/>
            <p:cNvSpPr txBox="1">
              <a:spLocks noChangeArrowheads="1"/>
            </p:cNvSpPr>
            <p:nvPr/>
          </p:nvSpPr>
          <p:spPr bwMode="auto">
            <a:xfrm>
              <a:off x="3895725" y="3554414"/>
              <a:ext cx="1874838" cy="47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dirty="0">
                  <a:solidFill>
                    <a:srgbClr val="4D4D4D"/>
                  </a:solidFill>
                  <a:sym typeface="Arial"/>
                  <a:rtl val="0"/>
                </a:rPr>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en-US" sz="1467" kern="0">
                    <a:solidFill>
                      <a:srgbClr val="FFFFFF"/>
                    </a:solidFill>
                    <a:latin typeface="Arial"/>
                    <a:sym typeface="Arial"/>
                    <a:rtl val="0"/>
                  </a:endParaRPr>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47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a:solidFill>
                    <a:srgbClr val="4D4D4D"/>
                  </a:solidFill>
                  <a:sym typeface="Arial"/>
                  <a:rtl val="0"/>
                </a:rPr>
                <a:t>Application Network Security Groups</a:t>
              </a:r>
            </a:p>
          </p:txBody>
        </p:sp>
        <p:sp>
          <p:nvSpPr>
            <p:cNvPr id="24600" name="TextBox 46"/>
            <p:cNvSpPr txBox="1">
              <a:spLocks noChangeArrowheads="1"/>
            </p:cNvSpPr>
            <p:nvPr/>
          </p:nvSpPr>
          <p:spPr bwMode="auto">
            <a:xfrm>
              <a:off x="708025" y="2408239"/>
              <a:ext cx="1085849" cy="85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4"/>
              <a:ext cx="1828800" cy="85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Logging as a service,</a:t>
              </a:r>
            </a:p>
            <a:p>
              <a:pPr defTabSz="1219170" eaLnBrk="1" hangingPunct="1"/>
              <a:r>
                <a:rPr lang="en-US" sz="1200" kern="0">
                  <a:solidFill>
                    <a:srgbClr val="4D4D4D"/>
                  </a:solidFill>
                  <a:sym typeface="Arial"/>
                  <a:rtl val="0"/>
                </a:rPr>
                <a:t>Application metrics &amp; performance,</a:t>
              </a:r>
            </a:p>
            <a:p>
              <a:pPr defTabSz="1219170" eaLnBrk="1" hangingPunct="1"/>
              <a:r>
                <a:rPr lang="en-US" sz="1200" kern="0">
                  <a:solidFill>
                    <a:srgbClr val="4D4D4D"/>
                  </a:solidFill>
                  <a:sym typeface="Arial"/>
                  <a:rtl val="0"/>
                </a:rPr>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584365" y="4728059"/>
            <a:ext cx="10954249" cy="51796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867" kern="0">
              <a:solidFill>
                <a:srgbClr val="4D4D4D"/>
              </a:solidFill>
              <a:latin typeface="Arial"/>
              <a:sym typeface="Arial"/>
              <a:rtl val="0"/>
            </a:endParaRPr>
          </a:p>
        </p:txBody>
      </p:sp>
      <p:sp>
        <p:nvSpPr>
          <p:cNvPr id="3" name="Rectangle 2"/>
          <p:cNvSpPr/>
          <p:nvPr/>
        </p:nvSpPr>
        <p:spPr>
          <a:xfrm>
            <a:off x="989437" y="4777781"/>
            <a:ext cx="10392419" cy="420564"/>
          </a:xfrm>
          <a:prstGeom prst="rect">
            <a:avLst/>
          </a:prstGeom>
        </p:spPr>
        <p:txBody>
          <a:bodyPr wrap="square">
            <a:spAutoFit/>
          </a:bodyPr>
          <a:lstStyle/>
          <a:p>
            <a:pPr algn="ctr" defTabSz="1219170">
              <a:defRPr/>
            </a:pPr>
            <a:r>
              <a:rPr lang="en-US" sz="2133" kern="0" dirty="0">
                <a:solidFill>
                  <a:srgbClr val="000000"/>
                </a:solidFill>
                <a:latin typeface="Arial"/>
                <a:cs typeface="Arial"/>
                <a:sym typeface="Arial"/>
                <a:rtl val="0"/>
              </a:rPr>
              <a:t>Deploy, Operate, Update &amp; Scale with minimal downtime on choice of IaaS</a:t>
            </a:r>
          </a:p>
        </p:txBody>
      </p:sp>
      <p:pic>
        <p:nvPicPr>
          <p:cNvPr id="66" name="Shape 173"/>
          <p:cNvPicPr preferRelativeResize="0"/>
          <p:nvPr/>
        </p:nvPicPr>
        <p:blipFill rotWithShape="1">
          <a:blip r:embed="rId15">
            <a:alphaModFix/>
          </a:blip>
          <a:srcRect b="-4013"/>
          <a:stretch/>
        </p:blipFill>
        <p:spPr>
          <a:xfrm>
            <a:off x="3844455" y="5335527"/>
            <a:ext cx="1497244" cy="779071"/>
          </a:xfrm>
          <a:prstGeom prst="rect">
            <a:avLst/>
          </a:prstGeom>
          <a:noFill/>
          <a:ln>
            <a:noFill/>
          </a:ln>
        </p:spPr>
      </p:pic>
      <p:pic>
        <p:nvPicPr>
          <p:cNvPr id="67" name="Shape 174"/>
          <p:cNvPicPr preferRelativeResize="0"/>
          <p:nvPr/>
        </p:nvPicPr>
        <p:blipFill rotWithShape="1">
          <a:blip r:embed="rId15">
            <a:alphaModFix/>
          </a:blip>
          <a:srcRect b="-4013"/>
          <a:stretch/>
        </p:blipFill>
        <p:spPr>
          <a:xfrm>
            <a:off x="5373369" y="5300061"/>
            <a:ext cx="1497244" cy="779071"/>
          </a:xfrm>
          <a:prstGeom prst="rect">
            <a:avLst/>
          </a:prstGeom>
          <a:noFill/>
          <a:ln>
            <a:noFill/>
          </a:ln>
        </p:spPr>
      </p:pic>
      <p:pic>
        <p:nvPicPr>
          <p:cNvPr id="68" name="Shape 175"/>
          <p:cNvPicPr preferRelativeResize="0"/>
          <p:nvPr/>
        </p:nvPicPr>
        <p:blipFill rotWithShape="1">
          <a:blip r:embed="rId15">
            <a:alphaModFix/>
          </a:blip>
          <a:srcRect b="-4013"/>
          <a:stretch/>
        </p:blipFill>
        <p:spPr>
          <a:xfrm>
            <a:off x="6902281" y="5300061"/>
            <a:ext cx="1497244" cy="779071"/>
          </a:xfrm>
          <a:prstGeom prst="rect">
            <a:avLst/>
          </a:prstGeom>
          <a:noFill/>
          <a:ln>
            <a:noFill/>
          </a:ln>
        </p:spPr>
      </p:pic>
      <p:pic>
        <p:nvPicPr>
          <p:cNvPr id="69" name="Shape 176"/>
          <p:cNvPicPr preferRelativeResize="0"/>
          <p:nvPr/>
        </p:nvPicPr>
        <p:blipFill rotWithShape="1">
          <a:blip r:embed="rId16">
            <a:alphaModFix/>
          </a:blip>
          <a:srcRect/>
          <a:stretch/>
        </p:blipFill>
        <p:spPr>
          <a:xfrm>
            <a:off x="4121964" y="5588341"/>
            <a:ext cx="960171" cy="242443"/>
          </a:xfrm>
          <a:prstGeom prst="rect">
            <a:avLst/>
          </a:prstGeom>
          <a:noFill/>
          <a:ln>
            <a:noFill/>
          </a:ln>
        </p:spPr>
      </p:pic>
      <p:pic>
        <p:nvPicPr>
          <p:cNvPr id="70" name="Shape 177"/>
          <p:cNvPicPr preferRelativeResize="0"/>
          <p:nvPr/>
        </p:nvPicPr>
        <p:blipFill rotWithShape="1">
          <a:blip r:embed="rId17">
            <a:alphaModFix/>
          </a:blip>
          <a:srcRect/>
          <a:stretch/>
        </p:blipFill>
        <p:spPr>
          <a:xfrm>
            <a:off x="7163510" y="5498744"/>
            <a:ext cx="803481" cy="324739"/>
          </a:xfrm>
          <a:prstGeom prst="rect">
            <a:avLst/>
          </a:prstGeom>
          <a:noFill/>
          <a:ln>
            <a:noFill/>
          </a:ln>
        </p:spPr>
      </p:pic>
      <p:pic>
        <p:nvPicPr>
          <p:cNvPr id="71" name="Shape 178"/>
          <p:cNvPicPr preferRelativeResize="0"/>
          <p:nvPr/>
        </p:nvPicPr>
        <p:blipFill rotWithShape="1">
          <a:blip r:embed="rId18">
            <a:alphaModFix/>
          </a:blip>
          <a:srcRect l="4286"/>
          <a:stretch/>
        </p:blipFill>
        <p:spPr>
          <a:xfrm>
            <a:off x="5629428" y="5511137"/>
            <a:ext cx="882920" cy="292535"/>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Shape 251"/>
          <p:cNvSpPr/>
          <p:nvPr/>
        </p:nvSpPr>
        <p:spPr>
          <a:xfrm>
            <a:off x="0" y="0"/>
            <a:ext cx="12192000" cy="6858000"/>
          </a:xfrm>
          <a:prstGeom prst="rect">
            <a:avLst/>
          </a:prstGeom>
          <a:solidFill>
            <a:srgbClr val="182730">
              <a:alpha val="77000"/>
            </a:srgbClr>
          </a:solidFill>
          <a:ln>
            <a:noFill/>
          </a:ln>
        </p:spPr>
        <p:txBody>
          <a:bodyPr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10" name="TextBox 9"/>
          <p:cNvSpPr txBox="1"/>
          <p:nvPr/>
        </p:nvSpPr>
        <p:spPr>
          <a:xfrm>
            <a:off x="831274" y="2531233"/>
            <a:ext cx="10529453" cy="95410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600"/>
              </a:spcAft>
            </a:pPr>
            <a:r>
              <a:rPr lang="en-US" sz="5600" b="1" spc="-133" dirty="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834814" y="3348572"/>
            <a:ext cx="10529453" cy="1126334"/>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600"/>
              </a:spcAft>
            </a:pPr>
            <a:r>
              <a:rPr lang="en-US" sz="3733" spc="-133" dirty="0">
                <a:solidFill>
                  <a:schemeClr val="bg1"/>
                </a:solidFill>
                <a:effectLst>
                  <a:outerShdw blurRad="50800" dist="38100" dir="5400000" algn="t" rotWithShape="0">
                    <a:prstClr val="black">
                      <a:alpha val="40000"/>
                    </a:prstClr>
                  </a:outerShdw>
                </a:effectLst>
                <a:cs typeface="Arial"/>
              </a:rPr>
              <a:t>Continuous Delivery &amp; </a:t>
            </a:r>
            <a:r>
              <a:rPr lang="en-US" sz="3733" spc="-133" dirty="0" err="1">
                <a:solidFill>
                  <a:schemeClr val="bg1"/>
                </a:solidFill>
                <a:effectLst>
                  <a:outerShdw blurRad="50800" dist="38100" dir="5400000" algn="t" rotWithShape="0">
                    <a:prstClr val="black">
                      <a:alpha val="40000"/>
                    </a:prstClr>
                  </a:outerShdw>
                </a:effectLst>
                <a:cs typeface="Arial"/>
              </a:rPr>
              <a:t>Microservice</a:t>
            </a:r>
            <a:r>
              <a:rPr lang="en-US" sz="3733" spc="-133" dirty="0">
                <a:solidFill>
                  <a:schemeClr val="bg1"/>
                </a:solidFill>
                <a:effectLst>
                  <a:outerShdw blurRad="50800" dist="38100" dir="5400000" algn="t" rotWithShape="0">
                    <a:prstClr val="black">
                      <a:alpha val="40000"/>
                    </a:prstClr>
                  </a:outerShdw>
                </a:effectLst>
                <a:cs typeface="Arial"/>
              </a:rPr>
              <a:t> Architectures in the Enterprise with Spring and Cloud Foundry</a:t>
            </a:r>
          </a:p>
        </p:txBody>
      </p:sp>
    </p:spTree>
    <p:extLst>
      <p:ext uri="{BB962C8B-B14F-4D97-AF65-F5344CB8AC3E}">
        <p14:creationId xmlns:p14="http://schemas.microsoft.com/office/powerpoint/2010/main" val="253224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609585">
              <a:buSzPct val="25000"/>
            </a:pPr>
            <a:fld id="{00000000-1234-1234-1234-123412341234}" type="slidenum">
              <a:rPr lang="en-US" sz="1200">
                <a:solidFill>
                  <a:srgbClr val="A5A5A5"/>
                </a:solidFill>
                <a:latin typeface="Arial"/>
              </a:rPr>
              <a:pPr algn="ctr" defTabSz="609585">
                <a:buSzPct val="25000"/>
              </a:pPr>
              <a:t>20</a:t>
            </a:fld>
            <a:endParaRPr lang="en-US" sz="1200">
              <a:solidFill>
                <a:srgbClr val="A5A5A5"/>
              </a:solidFill>
              <a:latin typeface="Arial"/>
            </a:endParaRPr>
          </a:p>
        </p:txBody>
      </p:sp>
      <p:sp>
        <p:nvSpPr>
          <p:cNvPr id="3" name="Title 1"/>
          <p:cNvSpPr txBox="1">
            <a:spLocks/>
          </p:cNvSpPr>
          <p:nvPr/>
        </p:nvSpPr>
        <p:spPr>
          <a:xfrm>
            <a:off x="151630" y="199892"/>
            <a:ext cx="11729237" cy="6325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09585"/>
            <a:r>
              <a:rPr lang="en-US" sz="4267" dirty="0">
                <a:solidFill>
                  <a:srgbClr val="F79646"/>
                </a:solidFill>
              </a:rPr>
              <a:t>Characteristics of Cloud Native Architectures</a:t>
            </a:r>
          </a:p>
        </p:txBody>
      </p:sp>
      <p:sp>
        <p:nvSpPr>
          <p:cNvPr id="4" name="Title 1"/>
          <p:cNvSpPr txBox="1">
            <a:spLocks/>
          </p:cNvSpPr>
          <p:nvPr/>
        </p:nvSpPr>
        <p:spPr>
          <a:xfrm>
            <a:off x="554285" y="1184212"/>
            <a:ext cx="10274779" cy="5662861"/>
          </a:xfrm>
          <a:prstGeom prst="rect">
            <a:avLst/>
          </a:prstGeom>
          <a:noFill/>
          <a:ln>
            <a:noFill/>
          </a:ln>
        </p:spPr>
        <p:txBody>
          <a:bodyPr lIns="121900" tIns="121900" rIns="121900" bIns="121900"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872045" indent="-685783" defTabSz="609585">
              <a:lnSpc>
                <a:spcPct val="115000"/>
              </a:lnSpc>
              <a:buSzPct val="77777"/>
              <a:buFont typeface="Arial"/>
              <a:buChar char="•"/>
            </a:pPr>
            <a:r>
              <a:rPr lang="en-US" sz="3733" dirty="0">
                <a:solidFill>
                  <a:srgbClr val="FFFFFF"/>
                </a:solidFill>
              </a:rPr>
              <a:t>Twelve Factor Apps (http://12factor.net/)</a:t>
            </a:r>
          </a:p>
          <a:p>
            <a:pPr marL="872045" indent="-685783" defTabSz="609585">
              <a:lnSpc>
                <a:spcPct val="115000"/>
              </a:lnSpc>
              <a:buSzPct val="77777"/>
              <a:buFont typeface="Arial"/>
              <a:buChar char="•"/>
            </a:pPr>
            <a:r>
              <a:rPr lang="en-US" sz="3733" dirty="0">
                <a:solidFill>
                  <a:srgbClr val="FFFFFF"/>
                </a:solidFill>
              </a:rPr>
              <a:t>Continuously Delivered</a:t>
            </a:r>
          </a:p>
          <a:p>
            <a:pPr marL="872045" indent="-685783" defTabSz="609585">
              <a:lnSpc>
                <a:spcPct val="115000"/>
              </a:lnSpc>
              <a:buSzPct val="77777"/>
              <a:buFont typeface="Arial"/>
              <a:buChar char="•"/>
            </a:pPr>
            <a:r>
              <a:rPr lang="en-US" sz="3733" dirty="0">
                <a:solidFill>
                  <a:srgbClr val="FFFFFF"/>
                </a:solidFill>
              </a:rPr>
              <a:t>Microservices</a:t>
            </a:r>
          </a:p>
          <a:p>
            <a:pPr marL="872045" indent="-685783" defTabSz="609585">
              <a:lnSpc>
                <a:spcPct val="115000"/>
              </a:lnSpc>
              <a:buSzPct val="77777"/>
              <a:buFont typeface="Arial"/>
              <a:buChar char="•"/>
            </a:pPr>
            <a:r>
              <a:rPr lang="en-US" sz="3733" dirty="0">
                <a:solidFill>
                  <a:srgbClr val="FFFFFF"/>
                </a:solidFill>
              </a:rPr>
              <a:t>DevOps</a:t>
            </a:r>
          </a:p>
          <a:p>
            <a:pPr marL="872045" indent="-685783" defTabSz="609585">
              <a:lnSpc>
                <a:spcPct val="115000"/>
              </a:lnSpc>
              <a:buSzPct val="77777"/>
              <a:buFont typeface="Arial"/>
              <a:buChar char="•"/>
            </a:pPr>
            <a:r>
              <a:rPr lang="en-US" sz="3733" dirty="0">
                <a:solidFill>
                  <a:srgbClr val="FFFFFF"/>
                </a:solidFill>
              </a:rPr>
              <a:t>Self-Service agile infrastructure</a:t>
            </a:r>
          </a:p>
          <a:p>
            <a:pPr marL="872045" indent="-685783" defTabSz="609585">
              <a:lnSpc>
                <a:spcPct val="115000"/>
              </a:lnSpc>
              <a:buSzPct val="77777"/>
              <a:buFont typeface="Arial"/>
              <a:buChar char="•"/>
            </a:pPr>
            <a:r>
              <a:rPr lang="en-US" sz="3733" dirty="0">
                <a:solidFill>
                  <a:srgbClr val="FFFFFF"/>
                </a:solidFill>
              </a:rPr>
              <a:t>API-based collaboration</a:t>
            </a:r>
          </a:p>
          <a:p>
            <a:pPr marL="872045" indent="-685783" defTabSz="609585">
              <a:lnSpc>
                <a:spcPct val="115000"/>
              </a:lnSpc>
              <a:buSzPct val="77777"/>
              <a:buFont typeface="Arial"/>
              <a:buChar char="•"/>
            </a:pPr>
            <a:r>
              <a:rPr lang="en-US" sz="3733" dirty="0">
                <a:solidFill>
                  <a:srgbClr val="FFFFFF"/>
                </a:solidFill>
              </a:rPr>
              <a:t>Anti-fragility</a:t>
            </a:r>
          </a:p>
        </p:txBody>
      </p:sp>
    </p:spTree>
    <p:extLst>
      <p:ext uri="{BB962C8B-B14F-4D97-AF65-F5344CB8AC3E}">
        <p14:creationId xmlns:p14="http://schemas.microsoft.com/office/powerpoint/2010/main" val="3476289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Cloud Native Design</a:t>
            </a:r>
          </a:p>
        </p:txBody>
      </p:sp>
      <p:sp>
        <p:nvSpPr>
          <p:cNvPr id="196" name="Shape 196"/>
          <p:cNvSpPr txBox="1">
            <a:spLocks noGrp="1"/>
          </p:cNvSpPr>
          <p:nvPr>
            <p:ph type="body" sz="quarter" idx="13"/>
          </p:nvPr>
        </p:nvSpPr>
        <p:spPr>
          <a:xfrm>
            <a:off x="575734" y="852168"/>
            <a:ext cx="11401877" cy="5650232"/>
          </a:xfrm>
        </p:spPr>
        <p:txBody>
          <a:bodyPr/>
          <a:lstStyle/>
          <a:p>
            <a:pPr marL="609585" indent="-609585">
              <a:lnSpc>
                <a:spcPct val="150000"/>
              </a:lnSpc>
              <a:buClr>
                <a:srgbClr val="008774"/>
              </a:buClr>
              <a:buFont typeface="Arial"/>
              <a:buChar char="•"/>
            </a:pPr>
            <a:r>
              <a:rPr lang="en-US" sz="3733" dirty="0">
                <a:solidFill>
                  <a:srgbClr val="FFFFFF"/>
                </a:solidFill>
                <a:sym typeface="Arial"/>
              </a:rPr>
              <a:t>Evaluate components for 12-factor compliance</a:t>
            </a:r>
          </a:p>
          <a:p>
            <a:pPr marL="609585" indent="-609585">
              <a:lnSpc>
                <a:spcPct val="150000"/>
              </a:lnSpc>
              <a:buClr>
                <a:srgbClr val="008774"/>
              </a:buClr>
              <a:buFont typeface="Arial"/>
              <a:buChar char="•"/>
            </a:pPr>
            <a:r>
              <a:rPr lang="en-US" sz="3733" dirty="0">
                <a:solidFill>
                  <a:srgbClr val="FFFFFF"/>
                </a:solidFill>
                <a:sym typeface="Arial"/>
              </a:rPr>
              <a:t>Evaluate components and architecture for Cloud Native Design</a:t>
            </a:r>
          </a:p>
          <a:p>
            <a:pPr marL="609585" indent="-609585">
              <a:lnSpc>
                <a:spcPct val="150000"/>
              </a:lnSpc>
              <a:buClr>
                <a:srgbClr val="008774"/>
              </a:buClr>
              <a:buFont typeface="Arial"/>
              <a:buChar char="•"/>
            </a:pPr>
            <a:r>
              <a:rPr lang="en-US" sz="3733" dirty="0">
                <a:solidFill>
                  <a:srgbClr val="FFFFFF"/>
                </a:solidFill>
                <a:sym typeface="Arial"/>
              </a:rPr>
              <a:t>Standalone services</a:t>
            </a:r>
          </a:p>
          <a:p>
            <a:pPr marL="609585" indent="-609585">
              <a:lnSpc>
                <a:spcPct val="150000"/>
              </a:lnSpc>
              <a:buClr>
                <a:srgbClr val="008774"/>
              </a:buClr>
              <a:buFont typeface="Arial"/>
              <a:buChar char="•"/>
            </a:pPr>
            <a:r>
              <a:rPr lang="en-US" sz="3733" dirty="0">
                <a:solidFill>
                  <a:srgbClr val="FFFFFF"/>
                </a:solidFill>
                <a:sym typeface="Arial"/>
              </a:rPr>
              <a:t>Common services</a:t>
            </a:r>
          </a:p>
          <a:p>
            <a:pPr marL="609585" indent="-609585">
              <a:lnSpc>
                <a:spcPct val="150000"/>
              </a:lnSpc>
              <a:buClr>
                <a:srgbClr val="008774"/>
              </a:buClr>
              <a:buFont typeface="Arial"/>
              <a:buChar char="•"/>
            </a:pPr>
            <a:endParaRPr lang="en-US" sz="3733" dirty="0">
              <a:solidFill>
                <a:schemeClr val="accent6"/>
              </a:solidFill>
              <a:sym typeface="Arial"/>
            </a:endParaRPr>
          </a:p>
          <a:p>
            <a:pPr lvl="0">
              <a:lnSpc>
                <a:spcPct val="150000"/>
              </a:lnSpc>
              <a:buClr>
                <a:srgbClr val="008774"/>
              </a:buClr>
            </a:pPr>
            <a:endParaRPr lang="en-US" sz="3733" dirty="0">
              <a:solidFill>
                <a:schemeClr val="accent6"/>
              </a:solidFill>
              <a:sym typeface="Arial"/>
            </a:endParaRPr>
          </a:p>
        </p:txBody>
      </p:sp>
    </p:spTree>
    <p:extLst>
      <p:ext uri="{BB962C8B-B14F-4D97-AF65-F5344CB8AC3E}">
        <p14:creationId xmlns:p14="http://schemas.microsoft.com/office/powerpoint/2010/main" val="29858979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5116896" y="2589766"/>
            <a:ext cx="1401056" cy="1197815"/>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23" name="Rounded Rectangle 22"/>
          <p:cNvSpPr/>
          <p:nvPr/>
        </p:nvSpPr>
        <p:spPr>
          <a:xfrm>
            <a:off x="1290474" y="1274258"/>
            <a:ext cx="3902813" cy="4177477"/>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22" name="Rounded Rectangle 21"/>
          <p:cNvSpPr/>
          <p:nvPr/>
        </p:nvSpPr>
        <p:spPr>
          <a:xfrm>
            <a:off x="6834680" y="1871632"/>
            <a:ext cx="3145816" cy="1272741"/>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275" name="Shape 275"/>
          <p:cNvSpPr txBox="1">
            <a:spLocks noGrp="1"/>
          </p:cNvSpPr>
          <p:nvPr>
            <p:ph type="title"/>
          </p:nvPr>
        </p:nvSpPr>
        <p:spPr>
          <a:xfrm>
            <a:off x="488950" y="326763"/>
            <a:ext cx="11213999" cy="614000"/>
          </a:xfrm>
          <a:prstGeom prst="rect">
            <a:avLst/>
          </a:prstGeom>
        </p:spPr>
        <p:txBody>
          <a:bodyPr lIns="121900" tIns="121900" rIns="121900" bIns="121900" anchor="t" anchorCtr="0">
            <a:noAutofit/>
          </a:bodyPr>
          <a:lstStyle/>
          <a:p>
            <a:pPr lvl="0"/>
            <a:r>
              <a:rPr lang="en-US" sz="4267" dirty="0">
                <a:solidFill>
                  <a:srgbClr val="FFFFFF"/>
                </a:solidFill>
              </a:rPr>
              <a:t>12-Factor Applications</a:t>
            </a:r>
            <a:endParaRPr lang="en" sz="3200" dirty="0">
              <a:solidFill>
                <a:srgbClr val="FFFFFF"/>
              </a:solidFill>
            </a:endParaRPr>
          </a:p>
        </p:txBody>
      </p:sp>
      <p:sp>
        <p:nvSpPr>
          <p:cNvPr id="3" name="Rectangle 2"/>
          <p:cNvSpPr/>
          <p:nvPr/>
        </p:nvSpPr>
        <p:spPr>
          <a:xfrm>
            <a:off x="1582718" y="1286990"/>
            <a:ext cx="6564281" cy="4031104"/>
          </a:xfrm>
          <a:prstGeom prst="rect">
            <a:avLst/>
          </a:prstGeom>
        </p:spPr>
        <p:txBody>
          <a:bodyPr wrap="square">
            <a:spAutoFit/>
          </a:bodyPr>
          <a:lstStyle/>
          <a:p>
            <a:pPr marL="457189" indent="-457189" defTabSz="1219170">
              <a:buFont typeface="+mj-lt"/>
              <a:buAutoNum type="arabicPeriod"/>
            </a:pPr>
            <a:r>
              <a:rPr lang="en-US" sz="2133" kern="0" dirty="0">
                <a:solidFill>
                  <a:srgbClr val="FFFFFF"/>
                </a:solidFill>
                <a:latin typeface="Arial"/>
                <a:ea typeface="Arial"/>
                <a:cs typeface="Arial"/>
                <a:sym typeface="Arial"/>
                <a:rtl val="0"/>
              </a:rPr>
              <a:t>Codebase</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Dependencies</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Configuration</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Backing Services</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Build, release, run</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Processes</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Port binding</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Concurrency</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Disposability</a:t>
            </a:r>
          </a:p>
          <a:p>
            <a:pPr marL="457189" indent="-457189" defTabSz="1219170">
              <a:buFont typeface="+mj-lt"/>
              <a:buAutoNum type="arabicPeriod"/>
            </a:pPr>
            <a:r>
              <a:rPr lang="en-US" sz="2133" kern="0" dirty="0" err="1">
                <a:solidFill>
                  <a:srgbClr val="FFFFFF"/>
                </a:solidFill>
                <a:latin typeface="Arial"/>
                <a:ea typeface="Arial"/>
                <a:cs typeface="Arial"/>
                <a:sym typeface="Arial"/>
                <a:rtl val="0"/>
              </a:rPr>
              <a:t>Dev</a:t>
            </a:r>
            <a:r>
              <a:rPr lang="en-US" sz="2133" kern="0" dirty="0">
                <a:solidFill>
                  <a:srgbClr val="FFFFFF"/>
                </a:solidFill>
                <a:latin typeface="Arial"/>
                <a:ea typeface="Arial"/>
                <a:cs typeface="Arial"/>
                <a:sym typeface="Arial"/>
                <a:rtl val="0"/>
              </a:rPr>
              <a:t>/prod parity</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Logs</a:t>
            </a:r>
          </a:p>
          <a:p>
            <a:pPr marL="457189" indent="-457189" defTabSz="1219170">
              <a:buFont typeface="+mj-lt"/>
              <a:buAutoNum type="arabicPeriod"/>
            </a:pPr>
            <a:r>
              <a:rPr lang="en-US" sz="2133" kern="0" dirty="0">
                <a:solidFill>
                  <a:srgbClr val="FFFFFF"/>
                </a:solidFill>
                <a:latin typeface="Arial"/>
                <a:ea typeface="Arial"/>
                <a:cs typeface="Arial"/>
                <a:sym typeface="Arial"/>
                <a:rtl val="0"/>
              </a:rPr>
              <a:t>Admin processes</a:t>
            </a:r>
          </a:p>
        </p:txBody>
      </p:sp>
      <p:sp>
        <p:nvSpPr>
          <p:cNvPr id="8" name="Rectangle 7"/>
          <p:cNvSpPr/>
          <p:nvPr/>
        </p:nvSpPr>
        <p:spPr>
          <a:xfrm>
            <a:off x="6617403" y="3188673"/>
            <a:ext cx="3717600" cy="130034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1219170"/>
            <a:r>
              <a:rPr lang="en-US" sz="1867" b="1" kern="0" dirty="0">
                <a:solidFill>
                  <a:srgbClr val="FFFFFF"/>
                </a:solidFill>
                <a:latin typeface="Arial"/>
                <a:sym typeface="Arial"/>
                <a:rtl val="0"/>
              </a:rPr>
              <a:t>Cloud Platform</a:t>
            </a:r>
          </a:p>
        </p:txBody>
      </p:sp>
      <p:sp>
        <p:nvSpPr>
          <p:cNvPr id="13" name="Rounded Rectangle 12"/>
          <p:cNvSpPr/>
          <p:nvPr/>
        </p:nvSpPr>
        <p:spPr>
          <a:xfrm>
            <a:off x="6785412" y="2279014"/>
            <a:ext cx="1004081" cy="85310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pic>
        <p:nvPicPr>
          <p:cNvPr id="14" name="Picture 13"/>
          <p:cNvPicPr>
            <a:picLocks noChangeAspect="1"/>
          </p:cNvPicPr>
          <p:nvPr/>
        </p:nvPicPr>
        <p:blipFill>
          <a:blip r:embed="rId3"/>
          <a:stretch>
            <a:fillRect/>
          </a:stretch>
        </p:blipFill>
        <p:spPr>
          <a:xfrm>
            <a:off x="7099387" y="2520162"/>
            <a:ext cx="389467" cy="372533"/>
          </a:xfrm>
          <a:prstGeom prst="rect">
            <a:avLst/>
          </a:prstGeom>
        </p:spPr>
      </p:pic>
      <p:sp>
        <p:nvSpPr>
          <p:cNvPr id="15" name="Rounded Rectangle 14"/>
          <p:cNvSpPr/>
          <p:nvPr/>
        </p:nvSpPr>
        <p:spPr>
          <a:xfrm>
            <a:off x="7897421" y="2279014"/>
            <a:ext cx="1004081" cy="85310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pic>
        <p:nvPicPr>
          <p:cNvPr id="16" name="Picture 15"/>
          <p:cNvPicPr>
            <a:picLocks noChangeAspect="1"/>
          </p:cNvPicPr>
          <p:nvPr/>
        </p:nvPicPr>
        <p:blipFill>
          <a:blip r:embed="rId3"/>
          <a:stretch>
            <a:fillRect/>
          </a:stretch>
        </p:blipFill>
        <p:spPr>
          <a:xfrm>
            <a:off x="8211396" y="2520162"/>
            <a:ext cx="389467" cy="372533"/>
          </a:xfrm>
          <a:prstGeom prst="rect">
            <a:avLst/>
          </a:prstGeom>
        </p:spPr>
      </p:pic>
      <p:sp>
        <p:nvSpPr>
          <p:cNvPr id="17" name="Rounded Rectangle 16"/>
          <p:cNvSpPr/>
          <p:nvPr/>
        </p:nvSpPr>
        <p:spPr>
          <a:xfrm>
            <a:off x="9020817" y="2276021"/>
            <a:ext cx="1004081" cy="85310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pic>
        <p:nvPicPr>
          <p:cNvPr id="18" name="Picture 17"/>
          <p:cNvPicPr>
            <a:picLocks noChangeAspect="1"/>
          </p:cNvPicPr>
          <p:nvPr/>
        </p:nvPicPr>
        <p:blipFill>
          <a:blip r:embed="rId3"/>
          <a:stretch>
            <a:fillRect/>
          </a:stretch>
        </p:blipFill>
        <p:spPr>
          <a:xfrm>
            <a:off x="9334792" y="2517168"/>
            <a:ext cx="389467" cy="372533"/>
          </a:xfrm>
          <a:prstGeom prst="rect">
            <a:avLst/>
          </a:prstGeom>
        </p:spPr>
      </p:pic>
      <p:sp>
        <p:nvSpPr>
          <p:cNvPr id="20" name="Rectangle 19"/>
          <p:cNvSpPr/>
          <p:nvPr/>
        </p:nvSpPr>
        <p:spPr>
          <a:xfrm>
            <a:off x="7837471" y="1868644"/>
            <a:ext cx="838691" cy="379656"/>
          </a:xfrm>
          <a:prstGeom prst="rect">
            <a:avLst/>
          </a:prstGeom>
        </p:spPr>
        <p:txBody>
          <a:bodyPr wrap="none">
            <a:spAutoFit/>
          </a:bodyPr>
          <a:lstStyle/>
          <a:p>
            <a:pPr defTabSz="1219170"/>
            <a:r>
              <a:rPr lang="en-US" sz="1867" b="1" kern="0" dirty="0">
                <a:solidFill>
                  <a:srgbClr val="FFFFFF"/>
                </a:solidFill>
                <a:latin typeface="Arial"/>
                <a:ea typeface="Arial"/>
                <a:cs typeface="Arial"/>
                <a:sym typeface="Arial"/>
                <a:rtl val="0"/>
              </a:rPr>
              <a:t>APPS</a:t>
            </a:r>
            <a:endParaRPr lang="en-US" sz="1867" kern="0" dirty="0">
              <a:solidFill>
                <a:srgbClr val="FFFFFF"/>
              </a:solidFill>
              <a:latin typeface="Arial"/>
              <a:ea typeface="Arial"/>
              <a:cs typeface="Arial"/>
              <a:sym typeface="Arial"/>
              <a:rtl val="0"/>
            </a:endParaRPr>
          </a:p>
        </p:txBody>
      </p:sp>
      <p:sp>
        <p:nvSpPr>
          <p:cNvPr id="28" name="Rectangle 27"/>
          <p:cNvSpPr/>
          <p:nvPr/>
        </p:nvSpPr>
        <p:spPr>
          <a:xfrm>
            <a:off x="488950" y="5660349"/>
            <a:ext cx="6559809" cy="379656"/>
          </a:xfrm>
          <a:prstGeom prst="rect">
            <a:avLst/>
          </a:prstGeom>
        </p:spPr>
        <p:txBody>
          <a:bodyPr wrap="none">
            <a:spAutoFit/>
          </a:bodyPr>
          <a:lstStyle/>
          <a:p>
            <a:pPr defTabSz="1219170"/>
            <a:r>
              <a:rPr lang="en-US" sz="1867" kern="0" dirty="0">
                <a:solidFill>
                  <a:srgbClr val="008881"/>
                </a:solidFill>
                <a:latin typeface="Arial"/>
                <a:ea typeface="Arial"/>
                <a:cs typeface="Arial"/>
                <a:sym typeface="Arial"/>
                <a:rtl val="0"/>
              </a:rPr>
              <a:t>Architectural and development practices – http://12factor.net</a:t>
            </a:r>
          </a:p>
        </p:txBody>
      </p:sp>
      <p:sp>
        <p:nvSpPr>
          <p:cNvPr id="29" name="Rectangle 28"/>
          <p:cNvSpPr/>
          <p:nvPr/>
        </p:nvSpPr>
        <p:spPr>
          <a:xfrm>
            <a:off x="5193287" y="2945292"/>
            <a:ext cx="1035861" cy="379656"/>
          </a:xfrm>
          <a:prstGeom prst="rect">
            <a:avLst/>
          </a:prstGeom>
        </p:spPr>
        <p:txBody>
          <a:bodyPr wrap="none">
            <a:spAutoFit/>
          </a:bodyPr>
          <a:lstStyle/>
          <a:p>
            <a:pPr defTabSz="1219170"/>
            <a:r>
              <a:rPr lang="en-US" sz="1867" kern="0" dirty="0">
                <a:solidFill>
                  <a:srgbClr val="FFFFFF"/>
                </a:solidFill>
                <a:latin typeface="Arial"/>
                <a:ea typeface="Arial"/>
                <a:cs typeface="Arial"/>
                <a:sym typeface="Arial"/>
                <a:rtl val="0"/>
              </a:rPr>
              <a:t>contract</a:t>
            </a:r>
            <a:endParaRPr lang="en-US" sz="1867" kern="0" dirty="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305585374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326316" y="255052"/>
            <a:ext cx="11214099" cy="613832"/>
          </a:xfrm>
          <a:prstGeom prst="rect">
            <a:avLst/>
          </a:prstGeom>
          <a:noFill/>
          <a:ln>
            <a:noFill/>
          </a:ln>
        </p:spPr>
        <p:txBody>
          <a:bodyPr lIns="121900" tIns="60933" rIns="121900" bIns="60933" anchor="t" anchorCtr="0">
            <a:noAutofit/>
          </a:bodyPr>
          <a:lstStyle/>
          <a:p>
            <a:pPr defTabSz="609585">
              <a:buClr>
                <a:srgbClr val="F79646"/>
              </a:buClr>
              <a:buSzPct val="25000"/>
            </a:pPr>
            <a:r>
              <a:rPr lang="en-US" sz="4267" b="1" dirty="0">
                <a:solidFill>
                  <a:srgbClr val="F79646"/>
                </a:solidFill>
                <a:latin typeface="Arial"/>
                <a:ea typeface="Arial"/>
                <a:cs typeface="Arial"/>
                <a:sym typeface="Arial"/>
              </a:rPr>
              <a:t>What are Microservices?</a:t>
            </a:r>
          </a:p>
        </p:txBody>
      </p:sp>
      <p:sp>
        <p:nvSpPr>
          <p:cNvPr id="183" name="Shape 183"/>
          <p:cNvSpPr/>
          <p:nvPr/>
        </p:nvSpPr>
        <p:spPr>
          <a:xfrm>
            <a:off x="1316311" y="2666811"/>
            <a:ext cx="10052780" cy="1781388"/>
          </a:xfrm>
          <a:prstGeom prst="rect">
            <a:avLst/>
          </a:prstGeom>
          <a:noFill/>
          <a:ln>
            <a:noFill/>
          </a:ln>
        </p:spPr>
        <p:txBody>
          <a:bodyPr lIns="0" tIns="0" rIns="0" bIns="0" anchor="t" anchorCtr="0">
            <a:noAutofit/>
          </a:bodyPr>
          <a:lstStyle/>
          <a:p>
            <a:pPr defTabSz="609585">
              <a:buSzPct val="25000"/>
            </a:pPr>
            <a:r>
              <a:rPr lang="en-US" sz="4800" b="1">
                <a:solidFill>
                  <a:srgbClr val="FFFFFF"/>
                </a:solidFill>
                <a:latin typeface="Arial"/>
                <a:ea typeface="Arial"/>
                <a:cs typeface="Arial"/>
                <a:sym typeface="Arial"/>
              </a:rPr>
              <a:t>Loosely coupled service oriented architecture with bounded contexts</a:t>
            </a:r>
          </a:p>
        </p:txBody>
      </p:sp>
      <p:sp>
        <p:nvSpPr>
          <p:cNvPr id="184" name="Shape 184"/>
          <p:cNvSpPr/>
          <p:nvPr/>
        </p:nvSpPr>
        <p:spPr>
          <a:xfrm rot="10800000" flipH="1">
            <a:off x="1166251" y="2325250"/>
            <a:ext cx="4868864" cy="1179969"/>
          </a:xfrm>
          <a:custGeom>
            <a:avLst/>
            <a:gdLst/>
            <a:ahLst/>
            <a:cxnLst/>
            <a:rect l="0" t="0" r="0" b="0"/>
            <a:pathLst>
              <a:path w="120000" h="120000" extrusionOk="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w="25400" cap="flat" cmpd="sng">
            <a:solidFill>
              <a:srgbClr val="F9A737"/>
            </a:solidFill>
            <a:prstDash val="solid"/>
            <a:round/>
            <a:headEnd type="none" w="med" len="med"/>
            <a:tailEnd type="none" w="med" len="med"/>
          </a:ln>
        </p:spPr>
        <p:txBody>
          <a:bodyPr lIns="0" tIns="0" rIns="0" bIns="0" anchor="ctr" anchorCtr="0">
            <a:noAutofit/>
          </a:bodyPr>
          <a:lstStyle/>
          <a:p>
            <a:pPr defTabSz="609585"/>
            <a:endParaRPr sz="2400">
              <a:solidFill>
                <a:srgbClr val="FFFFFF"/>
              </a:solidFill>
              <a:latin typeface="Calibri"/>
              <a:ea typeface="Calibri"/>
              <a:cs typeface="Calibri"/>
              <a:sym typeface="Calibri"/>
            </a:endParaRPr>
          </a:p>
        </p:txBody>
      </p:sp>
      <p:sp>
        <p:nvSpPr>
          <p:cNvPr id="185" name="Shape 185"/>
          <p:cNvSpPr/>
          <p:nvPr/>
        </p:nvSpPr>
        <p:spPr>
          <a:xfrm flipH="1">
            <a:off x="6073839" y="3372485"/>
            <a:ext cx="5330760" cy="1194548"/>
          </a:xfrm>
          <a:custGeom>
            <a:avLst/>
            <a:gdLst/>
            <a:ahLst/>
            <a:cxnLst/>
            <a:rect l="0" t="0" r="0" b="0"/>
            <a:pathLst>
              <a:path w="120000" h="120000" extrusionOk="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w="25400" cap="flat" cmpd="sng">
            <a:solidFill>
              <a:srgbClr val="33928A"/>
            </a:solidFill>
            <a:prstDash val="solid"/>
            <a:round/>
            <a:headEnd type="none" w="med" len="med"/>
            <a:tailEnd type="none" w="med" len="med"/>
          </a:ln>
        </p:spPr>
        <p:txBody>
          <a:bodyPr lIns="0" tIns="0" rIns="0" bIns="0" anchor="ctr" anchorCtr="0">
            <a:noAutofit/>
          </a:bodyPr>
          <a:lstStyle/>
          <a:p>
            <a:pPr defTabSz="609585"/>
            <a:endParaRPr sz="2400">
              <a:solidFill>
                <a:srgbClr val="FFFFFF"/>
              </a:solidFill>
              <a:latin typeface="Calibri"/>
              <a:ea typeface="Calibri"/>
              <a:cs typeface="Calibri"/>
              <a:sym typeface="Calibri"/>
            </a:endParaRPr>
          </a:p>
        </p:txBody>
      </p:sp>
      <p:sp>
        <p:nvSpPr>
          <p:cNvPr id="186" name="Shape 186"/>
          <p:cNvSpPr/>
          <p:nvPr/>
        </p:nvSpPr>
        <p:spPr>
          <a:xfrm>
            <a:off x="450567" y="1470154"/>
            <a:ext cx="6232901" cy="738663"/>
          </a:xfrm>
          <a:prstGeom prst="rect">
            <a:avLst/>
          </a:prstGeom>
          <a:noFill/>
          <a:ln>
            <a:noFill/>
          </a:ln>
        </p:spPr>
        <p:txBody>
          <a:bodyPr lIns="0" tIns="0" rIns="0" bIns="0" anchor="t" anchorCtr="0">
            <a:noAutofit/>
          </a:bodyPr>
          <a:lstStyle/>
          <a:p>
            <a:pPr defTabSz="609585">
              <a:buSzPct val="25000"/>
            </a:pPr>
            <a:r>
              <a:rPr lang="en-US" sz="2400">
                <a:solidFill>
                  <a:srgbClr val="FFFFFF"/>
                </a:solidFill>
                <a:latin typeface="Arial"/>
                <a:ea typeface="Arial"/>
                <a:cs typeface="Arial"/>
                <a:sym typeface="Arial"/>
              </a:rPr>
              <a:t>If every service has to be updated in concert, it’s not loosely coupled!</a:t>
            </a:r>
          </a:p>
        </p:txBody>
      </p:sp>
      <p:sp>
        <p:nvSpPr>
          <p:cNvPr id="187" name="Shape 187"/>
          <p:cNvSpPr/>
          <p:nvPr/>
        </p:nvSpPr>
        <p:spPr>
          <a:xfrm>
            <a:off x="5933368" y="4625743"/>
            <a:ext cx="6182432" cy="738663"/>
          </a:xfrm>
          <a:prstGeom prst="rect">
            <a:avLst/>
          </a:prstGeom>
          <a:noFill/>
          <a:ln>
            <a:noFill/>
          </a:ln>
        </p:spPr>
        <p:txBody>
          <a:bodyPr lIns="0" tIns="0" rIns="0" bIns="0" anchor="t" anchorCtr="0">
            <a:noAutofit/>
          </a:bodyPr>
          <a:lstStyle/>
          <a:p>
            <a:pPr defTabSz="609585">
              <a:buSzPct val="25000"/>
            </a:pPr>
            <a:r>
              <a:rPr lang="en-US" sz="2400">
                <a:solidFill>
                  <a:srgbClr val="FFFFFF"/>
                </a:solidFill>
                <a:latin typeface="Arial"/>
                <a:ea typeface="Arial"/>
                <a:cs typeface="Arial"/>
                <a:sym typeface="Arial"/>
              </a:rPr>
              <a:t>If you have to know about surrounding services you don’t have a bounded context.</a:t>
            </a:r>
          </a:p>
        </p:txBody>
      </p:sp>
    </p:spTree>
    <p:extLst>
      <p:ext uri="{BB962C8B-B14F-4D97-AF65-F5344CB8AC3E}">
        <p14:creationId xmlns:p14="http://schemas.microsoft.com/office/powerpoint/2010/main" val="2695355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8950" y="326763"/>
            <a:ext cx="11213999" cy="614000"/>
          </a:xfrm>
          <a:prstGeom prst="rect">
            <a:avLst/>
          </a:prstGeom>
        </p:spPr>
        <p:txBody>
          <a:bodyPr lIns="121900" tIns="121900" rIns="121900" bIns="121900" anchor="t" anchorCtr="0">
            <a:noAutofit/>
          </a:bodyPr>
          <a:lstStyle/>
          <a:p>
            <a:pPr lvl="0" algn="l"/>
            <a:r>
              <a:rPr lang="en-US" sz="3733" b="1" dirty="0" err="1">
                <a:solidFill>
                  <a:srgbClr val="008774"/>
                </a:solidFill>
              </a:rPr>
              <a:t>Microservices</a:t>
            </a:r>
            <a:r>
              <a:rPr lang="en-US" sz="3733" b="1" dirty="0">
                <a:solidFill>
                  <a:srgbClr val="008774"/>
                </a:solidFill>
              </a:rPr>
              <a:t> are NOT</a:t>
            </a:r>
            <a:endParaRPr lang="en" sz="3733" b="1" dirty="0">
              <a:solidFill>
                <a:srgbClr val="008774"/>
              </a:solidFill>
            </a:endParaRPr>
          </a:p>
        </p:txBody>
      </p:sp>
      <p:grpSp>
        <p:nvGrpSpPr>
          <p:cNvPr id="10" name="Group 267"/>
          <p:cNvGrpSpPr/>
          <p:nvPr/>
        </p:nvGrpSpPr>
        <p:grpSpPr>
          <a:xfrm>
            <a:off x="1076671" y="1409094"/>
            <a:ext cx="3512359" cy="2199569"/>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609585"/>
                <a:endParaRPr sz="2400">
                  <a:solidFill>
                    <a:srgbClr val="4D4D4D"/>
                  </a:solidFill>
                  <a:latin typeface="Arial"/>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467"/>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dirty="0"/>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 xmlns:ma14="http://schemas.microsoft.com/office/mac/drawingml/2011/main"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Service</a:t>
                  </a:r>
                </a:p>
              </p:txBody>
            </p:sp>
          </p:grpSp>
        </p:grpSp>
        <p:sp>
          <p:nvSpPr>
            <p:cNvPr id="12" name="Shape 266"/>
            <p:cNvSpPr/>
            <p:nvPr/>
          </p:nvSpPr>
          <p:spPr>
            <a:xfrm>
              <a:off x="307870" y="-332741"/>
              <a:ext cx="1652327" cy="2154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solidFill>
                  <a:uFill>
                    <a:solidFill>
                      <a:srgbClr val="4D4D4D"/>
                    </a:solidFill>
                  </a:uFill>
                </a:rPr>
                <a:t>Monolithic Application</a:t>
              </a:r>
            </a:p>
          </p:txBody>
        </p:sp>
      </p:grpSp>
      <p:sp>
        <p:nvSpPr>
          <p:cNvPr id="21" name="Shape 270"/>
          <p:cNvSpPr/>
          <p:nvPr/>
        </p:nvSpPr>
        <p:spPr>
          <a:xfrm>
            <a:off x="2787233" y="3660043"/>
            <a:ext cx="0" cy="399004"/>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pic>
        <p:nvPicPr>
          <p:cNvPr id="22" name="Picture 21"/>
          <p:cNvPicPr>
            <a:picLocks noChangeAspect="1"/>
          </p:cNvPicPr>
          <p:nvPr/>
        </p:nvPicPr>
        <p:blipFill>
          <a:blip r:embed="rId3"/>
          <a:stretch>
            <a:fillRect/>
          </a:stretch>
        </p:blipFill>
        <p:spPr>
          <a:xfrm>
            <a:off x="7724410" y="4602361"/>
            <a:ext cx="632033" cy="598531"/>
          </a:xfrm>
          <a:prstGeom prst="rect">
            <a:avLst/>
          </a:prstGeom>
        </p:spPr>
      </p:pic>
      <p:sp>
        <p:nvSpPr>
          <p:cNvPr id="23" name="Shape 276"/>
          <p:cNvSpPr/>
          <p:nvPr/>
        </p:nvSpPr>
        <p:spPr>
          <a:xfrm>
            <a:off x="7568415" y="2338640"/>
            <a:ext cx="3831573" cy="930429"/>
          </a:xfrm>
          <a:prstGeom prst="roundRect">
            <a:avLst>
              <a:gd name="adj" fmla="val 20000"/>
            </a:avLst>
          </a:prstGeom>
          <a:solidFill>
            <a:srgbClr val="006D63"/>
          </a:solidFill>
          <a:ln w="12700">
            <a:miter lim="400000"/>
          </a:ln>
          <a:extLst>
            <a:ext uri="{C572A759-6A51-4108-AA02-DFA0A04FC94B}">
              <ma14:wrappingTextBoxFlag xmlns="" xmlns:ma14="http://schemas.microsoft.com/office/mac/drawingml/2011/main" val="1"/>
            </a:ext>
          </a:extLst>
        </p:spPr>
        <p:txBody>
          <a:bodyPr lIns="67733" tIns="67733" rIns="67733" bIns="67733" anchor="ctr"/>
          <a:lstStyle>
            <a:lvl1pPr algn="ctr" defTabSz="584200">
              <a:defRPr>
                <a:solidFill>
                  <a:srgbClr val="FFFFFF"/>
                </a:solidFill>
                <a:uFillTx/>
                <a:latin typeface="Avenir Next Regular"/>
                <a:ea typeface="Avenir Next Regular"/>
                <a:cs typeface="Avenir Next Regular"/>
                <a:sym typeface="Avenir Next Regular"/>
              </a:defRPr>
            </a:lvl1pPr>
          </a:lstStyle>
          <a:p>
            <a:pPr defTabSz="778914">
              <a:defRPr>
                <a:solidFill>
                  <a:srgbClr val="000000"/>
                </a:solidFill>
              </a:defRPr>
            </a:pPr>
            <a:r>
              <a:rPr sz="2400"/>
              <a:t>Enterprise Service Bus</a:t>
            </a:r>
          </a:p>
        </p:txBody>
      </p:sp>
      <p:sp>
        <p:nvSpPr>
          <p:cNvPr id="24" name="Shape 281"/>
          <p:cNvSpPr/>
          <p:nvPr/>
        </p:nvSpPr>
        <p:spPr>
          <a:xfrm>
            <a:off x="8339633" y="1764563"/>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5" name="Shape 285"/>
          <p:cNvSpPr/>
          <p:nvPr/>
        </p:nvSpPr>
        <p:spPr>
          <a:xfrm>
            <a:off x="7678481" y="1375386"/>
            <a:ext cx="1322305" cy="390473"/>
          </a:xfrm>
          <a:prstGeom prst="roundRect">
            <a:avLst>
              <a:gd name="adj" fmla="val 14593"/>
            </a:avLst>
          </a:prstGeom>
          <a:solidFill>
            <a:srgbClr val="E8A433"/>
          </a:solidFill>
          <a:ln w="12700">
            <a:miter lim="400000"/>
          </a:ln>
          <a:extLst>
            <a:ext uri="{C572A759-6A51-4108-AA02-DFA0A04FC94B}">
              <ma14:wrappingTextBoxFlag xmlns="" xmlns:ma14="http://schemas.microsoft.com/office/mac/drawingml/2011/main"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26" name="Shape 289"/>
          <p:cNvSpPr/>
          <p:nvPr/>
        </p:nvSpPr>
        <p:spPr>
          <a:xfrm>
            <a:off x="8339633" y="3219974"/>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7" name="Shape 281"/>
          <p:cNvSpPr/>
          <p:nvPr/>
        </p:nvSpPr>
        <p:spPr>
          <a:xfrm>
            <a:off x="8040426" y="4193438"/>
            <a:ext cx="1" cy="38832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8" name="Shape 285"/>
          <p:cNvSpPr/>
          <p:nvPr/>
        </p:nvSpPr>
        <p:spPr>
          <a:xfrm>
            <a:off x="7678481" y="3802965"/>
            <a:ext cx="1322305" cy="390473"/>
          </a:xfrm>
          <a:prstGeom prst="roundRect">
            <a:avLst>
              <a:gd name="adj" fmla="val 14593"/>
            </a:avLst>
          </a:prstGeom>
          <a:solidFill>
            <a:srgbClr val="E8A433"/>
          </a:solidFill>
          <a:ln w="12700">
            <a:miter lim="400000"/>
          </a:ln>
          <a:extLst>
            <a:ext uri="{C572A759-6A51-4108-AA02-DFA0A04FC94B}">
              <ma14:wrappingTextBoxFlag xmlns="" xmlns:ma14="http://schemas.microsoft.com/office/mac/drawingml/2011/main"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29" name="Shape 281"/>
          <p:cNvSpPr/>
          <p:nvPr/>
        </p:nvSpPr>
        <p:spPr>
          <a:xfrm>
            <a:off x="10004446" y="1764563"/>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30" name="Shape 285"/>
          <p:cNvSpPr/>
          <p:nvPr/>
        </p:nvSpPr>
        <p:spPr>
          <a:xfrm>
            <a:off x="9343293" y="1375386"/>
            <a:ext cx="1322305" cy="390473"/>
          </a:xfrm>
          <a:prstGeom prst="roundRect">
            <a:avLst>
              <a:gd name="adj" fmla="val 14593"/>
            </a:avLst>
          </a:prstGeom>
          <a:solidFill>
            <a:srgbClr val="E8A433"/>
          </a:solidFill>
          <a:ln w="12700">
            <a:miter lim="400000"/>
          </a:ln>
          <a:extLst>
            <a:ext uri="{C572A759-6A51-4108-AA02-DFA0A04FC94B}">
              <ma14:wrappingTextBoxFlag xmlns="" xmlns:ma14="http://schemas.microsoft.com/office/mac/drawingml/2011/main"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31" name="Shape 289"/>
          <p:cNvSpPr/>
          <p:nvPr/>
        </p:nvSpPr>
        <p:spPr>
          <a:xfrm>
            <a:off x="10054478" y="3258041"/>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32" name="Shape 285"/>
          <p:cNvSpPr/>
          <p:nvPr/>
        </p:nvSpPr>
        <p:spPr>
          <a:xfrm>
            <a:off x="9393326" y="3841032"/>
            <a:ext cx="1322305" cy="390473"/>
          </a:xfrm>
          <a:prstGeom prst="roundRect">
            <a:avLst>
              <a:gd name="adj" fmla="val 14593"/>
            </a:avLst>
          </a:prstGeom>
          <a:solidFill>
            <a:srgbClr val="E8A433"/>
          </a:solidFill>
          <a:ln w="12700">
            <a:miter lim="400000"/>
          </a:ln>
          <a:extLst>
            <a:ext uri="{C572A759-6A51-4108-AA02-DFA0A04FC94B}">
              <ma14:wrappingTextBoxFlag xmlns="" xmlns:ma14="http://schemas.microsoft.com/office/mac/drawingml/2011/main"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pic>
        <p:nvPicPr>
          <p:cNvPr id="33" name="Picture 32"/>
          <p:cNvPicPr>
            <a:picLocks noChangeAspect="1"/>
          </p:cNvPicPr>
          <p:nvPr/>
        </p:nvPicPr>
        <p:blipFill>
          <a:blip r:embed="rId3"/>
          <a:stretch>
            <a:fillRect/>
          </a:stretch>
        </p:blipFill>
        <p:spPr>
          <a:xfrm>
            <a:off x="2476342" y="4059047"/>
            <a:ext cx="632033" cy="598531"/>
          </a:xfrm>
          <a:prstGeom prst="rect">
            <a:avLst/>
          </a:prstGeom>
        </p:spPr>
      </p:pic>
      <p:sp>
        <p:nvSpPr>
          <p:cNvPr id="34" name="Rectangle 33"/>
          <p:cNvSpPr/>
          <p:nvPr/>
        </p:nvSpPr>
        <p:spPr>
          <a:xfrm>
            <a:off x="8356444" y="5561596"/>
            <a:ext cx="1915909" cy="502766"/>
          </a:xfrm>
          <a:prstGeom prst="rect">
            <a:avLst/>
          </a:prstGeom>
        </p:spPr>
        <p:txBody>
          <a:bodyPr wrap="none">
            <a:spAutoFit/>
          </a:bodyPr>
          <a:lstStyle/>
          <a:p>
            <a:pPr defTabSz="609585"/>
            <a:r>
              <a:rPr lang="en-US" sz="2667" dirty="0">
                <a:solidFill>
                  <a:srgbClr val="3EA7BC"/>
                </a:solidFill>
                <a:latin typeface="Arial"/>
              </a:rPr>
              <a:t>Centralized</a:t>
            </a:r>
          </a:p>
        </p:txBody>
      </p:sp>
      <p:sp>
        <p:nvSpPr>
          <p:cNvPr id="35" name="Rectangle 34"/>
          <p:cNvSpPr/>
          <p:nvPr/>
        </p:nvSpPr>
        <p:spPr>
          <a:xfrm>
            <a:off x="1714479" y="5561596"/>
            <a:ext cx="2549224" cy="502766"/>
          </a:xfrm>
          <a:prstGeom prst="rect">
            <a:avLst/>
          </a:prstGeom>
        </p:spPr>
        <p:txBody>
          <a:bodyPr wrap="none">
            <a:spAutoFit/>
          </a:bodyPr>
          <a:lstStyle/>
          <a:p>
            <a:pPr defTabSz="609585"/>
            <a:r>
              <a:rPr lang="en-US" sz="2667" dirty="0">
                <a:solidFill>
                  <a:srgbClr val="3EA7BC"/>
                </a:solidFill>
                <a:latin typeface="Arial"/>
              </a:rPr>
              <a:t>Tightly Coupled</a:t>
            </a:r>
          </a:p>
        </p:txBody>
      </p:sp>
      <p:sp>
        <p:nvSpPr>
          <p:cNvPr id="36" name="Rectangle 35"/>
          <p:cNvSpPr/>
          <p:nvPr/>
        </p:nvSpPr>
        <p:spPr>
          <a:xfrm>
            <a:off x="5672057" y="2643132"/>
            <a:ext cx="646331" cy="461665"/>
          </a:xfrm>
          <a:prstGeom prst="rect">
            <a:avLst/>
          </a:prstGeom>
        </p:spPr>
        <p:txBody>
          <a:bodyPr wrap="none">
            <a:spAutoFit/>
          </a:bodyPr>
          <a:lstStyle/>
          <a:p>
            <a:pPr defTabSz="609585"/>
            <a:r>
              <a:rPr lang="en-US" sz="2400" dirty="0">
                <a:solidFill>
                  <a:srgbClr val="3EA7BC"/>
                </a:solidFill>
                <a:latin typeface="Arial"/>
              </a:rPr>
              <a:t>OR</a:t>
            </a:r>
          </a:p>
        </p:txBody>
      </p:sp>
      <p:sp>
        <p:nvSpPr>
          <p:cNvPr id="37" name="Shape 281"/>
          <p:cNvSpPr/>
          <p:nvPr/>
        </p:nvSpPr>
        <p:spPr>
          <a:xfrm flipH="1">
            <a:off x="8301185" y="4231505"/>
            <a:ext cx="1439704" cy="370857"/>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Tree>
    <p:extLst>
      <p:ext uri="{BB962C8B-B14F-4D97-AF65-F5344CB8AC3E}">
        <p14:creationId xmlns:p14="http://schemas.microsoft.com/office/powerpoint/2010/main" val="155857040"/>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8716029" y="5482155"/>
            <a:ext cx="652112" cy="550220"/>
          </a:xfrm>
          <a:prstGeom prst="rect">
            <a:avLst/>
          </a:prstGeom>
          <a:ln w="12700">
            <a:miter lim="400000"/>
          </a:ln>
        </p:spPr>
      </p:pic>
      <p:pic>
        <p:nvPicPr>
          <p:cNvPr id="285" name="pasted-image.pdf"/>
          <p:cNvPicPr/>
          <p:nvPr/>
        </p:nvPicPr>
        <p:blipFill>
          <a:blip r:embed="rId3">
            <a:extLst/>
          </a:blip>
          <a:stretch>
            <a:fillRect/>
          </a:stretch>
        </p:blipFill>
        <p:spPr>
          <a:xfrm rot="10800000" flipH="1">
            <a:off x="9228614" y="5191449"/>
            <a:ext cx="652113" cy="550220"/>
          </a:xfrm>
          <a:prstGeom prst="rect">
            <a:avLst/>
          </a:prstGeom>
          <a:ln w="12700">
            <a:miter lim="400000"/>
          </a:ln>
        </p:spPr>
      </p:pic>
      <p:pic>
        <p:nvPicPr>
          <p:cNvPr id="286" name="pasted-image.pdf"/>
          <p:cNvPicPr/>
          <p:nvPr/>
        </p:nvPicPr>
        <p:blipFill>
          <a:blip r:embed="rId3">
            <a:extLst/>
          </a:blip>
          <a:stretch>
            <a:fillRect/>
          </a:stretch>
        </p:blipFill>
        <p:spPr>
          <a:xfrm rot="10800000" flipH="1">
            <a:off x="9728069" y="5480491"/>
            <a:ext cx="652112" cy="550220"/>
          </a:xfrm>
          <a:prstGeom prst="rect">
            <a:avLst/>
          </a:prstGeom>
          <a:ln w="12700">
            <a:miter lim="400000"/>
          </a:ln>
        </p:spPr>
      </p:pic>
      <p:pic>
        <p:nvPicPr>
          <p:cNvPr id="287" name="pasted-image.pdf"/>
          <p:cNvPicPr/>
          <p:nvPr/>
        </p:nvPicPr>
        <p:blipFill>
          <a:blip r:embed="rId4">
            <a:extLst/>
          </a:blip>
          <a:stretch>
            <a:fillRect/>
          </a:stretch>
        </p:blipFill>
        <p:spPr>
          <a:xfrm>
            <a:off x="4628226" y="5318908"/>
            <a:ext cx="543849" cy="679811"/>
          </a:xfrm>
          <a:prstGeom prst="rect">
            <a:avLst/>
          </a:prstGeom>
          <a:ln w="12700">
            <a:miter lim="400000"/>
          </a:ln>
        </p:spPr>
      </p:pic>
      <p:pic>
        <p:nvPicPr>
          <p:cNvPr id="288" name="pasted-image.pdf"/>
          <p:cNvPicPr/>
          <p:nvPr/>
        </p:nvPicPr>
        <p:blipFill>
          <a:blip r:embed="rId5">
            <a:extLst/>
          </a:blip>
          <a:stretch>
            <a:fillRect/>
          </a:stretch>
        </p:blipFill>
        <p:spPr>
          <a:xfrm>
            <a:off x="2186975" y="4283151"/>
            <a:ext cx="651669" cy="549847"/>
          </a:xfrm>
          <a:prstGeom prst="rect">
            <a:avLst/>
          </a:prstGeom>
          <a:ln w="12700">
            <a:miter lim="400000"/>
          </a:ln>
        </p:spPr>
      </p:pic>
      <p:pic>
        <p:nvPicPr>
          <p:cNvPr id="289" name="pasted-image.pdf"/>
          <p:cNvPicPr/>
          <p:nvPr/>
        </p:nvPicPr>
        <p:blipFill>
          <a:blip r:embed="rId6">
            <a:extLst/>
          </a:blip>
          <a:stretch>
            <a:fillRect/>
          </a:stretch>
        </p:blipFill>
        <p:spPr>
          <a:xfrm>
            <a:off x="4262518" y="4349923"/>
            <a:ext cx="647487" cy="546317"/>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4579399" y="1083555"/>
            <a:ext cx="348363" cy="583304"/>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6081131" y="1077503"/>
            <a:ext cx="786244" cy="595408"/>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7697389" y="1050485"/>
            <a:ext cx="534355" cy="649447"/>
          </a:xfrm>
          <a:prstGeom prst="rect">
            <a:avLst/>
          </a:prstGeom>
          <a:ln w="12700">
            <a:miter lim="400000"/>
          </a:ln>
        </p:spPr>
      </p:pic>
      <p:sp>
        <p:nvSpPr>
          <p:cNvPr id="293" name="Shape 293"/>
          <p:cNvSpPr>
            <a:spLocks noGrp="1"/>
          </p:cNvSpPr>
          <p:nvPr>
            <p:ph type="title"/>
          </p:nvPr>
        </p:nvSpPr>
        <p:spPr>
          <a:xfrm>
            <a:off x="488951" y="95251"/>
            <a:ext cx="11214101" cy="738805"/>
          </a:xfrm>
          <a:prstGeom prst="rect">
            <a:avLst/>
          </a:prstGeom>
        </p:spPr>
        <p:txBody>
          <a:bodyPr/>
          <a:lstStyle/>
          <a:p>
            <a:pPr algn="l">
              <a:defRPr sz="1800">
                <a:solidFill>
                  <a:srgbClr val="000000"/>
                </a:solidFill>
                <a:uFillTx/>
              </a:defRPr>
            </a:pPr>
            <a:r>
              <a:rPr lang="en-US" sz="3733" b="0" dirty="0" err="1">
                <a:solidFill>
                  <a:srgbClr val="008774"/>
                </a:solidFill>
                <a:ea typeface="+mj-ea"/>
              </a:rPr>
              <a:t>Microservice</a:t>
            </a:r>
            <a:r>
              <a:rPr lang="en-US" sz="3733" b="0" dirty="0">
                <a:solidFill>
                  <a:srgbClr val="008774"/>
                </a:solidFill>
                <a:ea typeface="+mj-ea"/>
              </a:rPr>
              <a:t> Architecture</a:t>
            </a:r>
            <a:endParaRPr sz="3733" b="0" dirty="0">
              <a:solidFill>
                <a:srgbClr val="008774"/>
              </a:solidFill>
              <a:ea typeface="+mj-ea"/>
            </a:endParaRPr>
          </a:p>
        </p:txBody>
      </p:sp>
      <p:sp>
        <p:nvSpPr>
          <p:cNvPr id="294" name="Shape 294"/>
          <p:cNvSpPr>
            <a:spLocks noGrp="1"/>
          </p:cNvSpPr>
          <p:nvPr>
            <p:ph type="sldNum" sz="quarter" idx="4294967295"/>
          </p:nvPr>
        </p:nvSpPr>
        <p:spPr>
          <a:xfrm>
            <a:off x="11480800" y="6695018"/>
            <a:ext cx="711200" cy="169333"/>
          </a:xfrm>
          <a:prstGeom prst="rect">
            <a:avLst/>
          </a:prstGeom>
          <a:extLst>
            <a:ext uri="{C572A759-6A51-4108-AA02-DFA0A04FC94B}">
              <ma14:wrappingTextBoxFlag xmlns="" xmlns:ma14="http://schemas.microsoft.com/office/mac/drawingml/2011/main" val="1"/>
            </a:ext>
          </a:extLst>
        </p:spPr>
        <p:txBody>
          <a:bodyPr/>
          <a:lstStyle/>
          <a:p>
            <a:pPr defTabSz="609585">
              <a:defRPr sz="1800">
                <a:solidFill>
                  <a:srgbClr val="000000"/>
                </a:solidFill>
                <a:uFillTx/>
              </a:defRPr>
            </a:pPr>
            <a:fld id="{86CB4B4D-7CA3-9044-876B-883B54F8677D}" type="slidenum">
              <a:rPr sz="1067">
                <a:solidFill>
                  <a:srgbClr val="808080"/>
                </a:solidFill>
                <a:uFill>
                  <a:solidFill>
                    <a:srgbClr val="808080"/>
                  </a:solidFill>
                </a:uFill>
                <a:latin typeface="Arial"/>
              </a:rPr>
              <a:pPr defTabSz="609585">
                <a:defRPr sz="1800">
                  <a:solidFill>
                    <a:srgbClr val="000000"/>
                  </a:solidFill>
                  <a:uFillTx/>
                </a:defRPr>
              </a:pPr>
              <a:t>25</a:t>
            </a:fld>
            <a:endParaRPr sz="1067">
              <a:solidFill>
                <a:srgbClr val="808080"/>
              </a:solidFill>
              <a:uFill>
                <a:solidFill>
                  <a:srgbClr val="808080"/>
                </a:solidFill>
              </a:uFill>
              <a:latin typeface="Arial"/>
            </a:endParaRPr>
          </a:p>
        </p:txBody>
      </p:sp>
      <p:sp>
        <p:nvSpPr>
          <p:cNvPr id="295" name="Shape 295"/>
          <p:cNvSpPr/>
          <p:nvPr/>
        </p:nvSpPr>
        <p:spPr>
          <a:xfrm>
            <a:off x="6803195" y="4506314"/>
            <a:ext cx="959164" cy="867375"/>
          </a:xfrm>
          <a:prstGeom prst="roundRect">
            <a:avLst>
              <a:gd name="adj" fmla="val 7731"/>
            </a:avLst>
          </a:prstGeom>
          <a:solidFill>
            <a:srgbClr val="E59A2D"/>
          </a:solidFill>
          <a:ln w="12700">
            <a:miter lim="400000"/>
          </a:ln>
        </p:spPr>
        <p:txBody>
          <a:bodyPr lIns="0" tIns="0" rIns="0" bIns="0" anchor="ctr"/>
          <a:lstStyle/>
          <a:p>
            <a:pPr algn="ctr" defTabSz="609585">
              <a:tabLst>
                <a:tab pos="474121" algn="l"/>
                <a:tab pos="948243" algn="l"/>
                <a:tab pos="1422364" algn="l"/>
                <a:tab pos="1896486" algn="l"/>
                <a:tab pos="2370607" algn="l"/>
                <a:tab pos="2844729" algn="l"/>
                <a:tab pos="3318850" algn="l"/>
                <a:tab pos="3792972" algn="l"/>
                <a:tab pos="4267093" algn="l"/>
                <a:tab pos="4741215" algn="l"/>
                <a:tab pos="5215336" algn="l"/>
                <a:tab pos="5689458" algn="l"/>
              </a:tabLst>
              <a:defRPr sz="3400">
                <a:solidFill>
                  <a:srgbClr val="FFFFFF"/>
                </a:solidFill>
                <a:uFillTx/>
                <a:latin typeface="FontAwesome"/>
                <a:ea typeface="FontAwesome"/>
                <a:cs typeface="FontAwesome"/>
                <a:sym typeface="FontAwesome"/>
              </a:defRPr>
            </a:pPr>
            <a:endParaRPr sz="4533">
              <a:solidFill>
                <a:srgbClr val="FFFFFF">
                  <a:lumMod val="50000"/>
                </a:srgbClr>
              </a:solidFill>
              <a:latin typeface="FontAwesome"/>
              <a:sym typeface="FontAwesome"/>
            </a:endParaRPr>
          </a:p>
        </p:txBody>
      </p:sp>
      <p:sp>
        <p:nvSpPr>
          <p:cNvPr id="296" name="Shape 296"/>
          <p:cNvSpPr/>
          <p:nvPr/>
        </p:nvSpPr>
        <p:spPr>
          <a:xfrm flipH="1">
            <a:off x="6111923" y="2622185"/>
            <a:ext cx="2295325"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sp>
        <p:nvSpPr>
          <p:cNvPr id="297" name="Shape 297"/>
          <p:cNvSpPr/>
          <p:nvPr/>
        </p:nvSpPr>
        <p:spPr>
          <a:xfrm rot="5400000">
            <a:off x="2216977" y="3719168"/>
            <a:ext cx="928732"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298" name="Shape 298"/>
          <p:cNvSpPr/>
          <p:nvPr/>
        </p:nvSpPr>
        <p:spPr>
          <a:xfrm rot="5400000">
            <a:off x="6727134" y="3810442"/>
            <a:ext cx="1111289" cy="1"/>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299" name="Shape 299"/>
          <p:cNvSpPr/>
          <p:nvPr/>
        </p:nvSpPr>
        <p:spPr>
          <a:xfrm flipV="1">
            <a:off x="7881646" y="3982137"/>
            <a:ext cx="1272700" cy="85086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05" name="Shape 305"/>
          <p:cNvSpPr/>
          <p:nvPr/>
        </p:nvSpPr>
        <p:spPr>
          <a:xfrm>
            <a:off x="7881647" y="5051963"/>
            <a:ext cx="881924" cy="50450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06" name="Shape 306"/>
          <p:cNvSpPr/>
          <p:nvPr/>
        </p:nvSpPr>
        <p:spPr>
          <a:xfrm rot="5400000">
            <a:off x="9490895" y="4656117"/>
            <a:ext cx="376706" cy="45134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609585">
              <a:defRPr sz="1800">
                <a:solidFill>
                  <a:srgbClr val="000000"/>
                </a:solidFill>
                <a:uFillTx/>
              </a:defRPr>
            </a:pPr>
            <a:r>
              <a:rPr sz="2933">
                <a:solidFill>
                  <a:srgbClr val="FFFFFF">
                    <a:lumMod val="50000"/>
                  </a:srgbClr>
                </a:solidFill>
                <a:uFill>
                  <a:solidFill>
                    <a:srgbClr val="4D4D4D"/>
                  </a:solidFill>
                </a:uFill>
              </a:rPr>
              <a:t>…</a:t>
            </a:r>
          </a:p>
        </p:txBody>
      </p:sp>
      <p:grpSp>
        <p:nvGrpSpPr>
          <p:cNvPr id="315" name="Group 315"/>
          <p:cNvGrpSpPr/>
          <p:nvPr/>
        </p:nvGrpSpPr>
        <p:grpSpPr>
          <a:xfrm>
            <a:off x="2239532" y="1138356"/>
            <a:ext cx="947553" cy="473705"/>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609585"/>
              <a:endParaRPr sz="2400">
                <a:solidFill>
                  <a:srgbClr val="FFFFFF">
                    <a:lumMod val="50000"/>
                  </a:srgbClr>
                </a:solidFill>
                <a:latin typeface="Arial"/>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grpSp>
      </p:grpSp>
      <p:sp>
        <p:nvSpPr>
          <p:cNvPr id="318" name="Shape 318"/>
          <p:cNvSpPr/>
          <p:nvPr/>
        </p:nvSpPr>
        <p:spPr>
          <a:xfrm>
            <a:off x="10389919" y="4100885"/>
            <a:ext cx="487197" cy="48719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19" name="Shape 319"/>
          <p:cNvSpPr/>
          <p:nvPr/>
        </p:nvSpPr>
        <p:spPr>
          <a:xfrm flipV="1">
            <a:off x="10389919" y="5137836"/>
            <a:ext cx="487197" cy="487197"/>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25" name="Shape 325"/>
          <p:cNvSpPr/>
          <p:nvPr/>
        </p:nvSpPr>
        <p:spPr>
          <a:xfrm>
            <a:off x="1952775" y="3527354"/>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326" name="Shape 326"/>
          <p:cNvSpPr/>
          <p:nvPr/>
        </p:nvSpPr>
        <p:spPr>
          <a:xfrm>
            <a:off x="7384247" y="3666813"/>
            <a:ext cx="626775"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AMQP</a:t>
            </a:r>
          </a:p>
        </p:txBody>
      </p:sp>
      <p:sp>
        <p:nvSpPr>
          <p:cNvPr id="327" name="Shape 327"/>
          <p:cNvSpPr/>
          <p:nvPr/>
        </p:nvSpPr>
        <p:spPr>
          <a:xfrm>
            <a:off x="8080926" y="4764705"/>
            <a:ext cx="626775"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AMQP</a:t>
            </a:r>
          </a:p>
        </p:txBody>
      </p:sp>
      <p:sp>
        <p:nvSpPr>
          <p:cNvPr id="328" name="Shape 328"/>
          <p:cNvSpPr/>
          <p:nvPr/>
        </p:nvSpPr>
        <p:spPr>
          <a:xfrm>
            <a:off x="1168397" y="5305811"/>
            <a:ext cx="968150" cy="5746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Relational</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3414577" y="5305811"/>
            <a:ext cx="976293" cy="5746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Key/Value</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10880676" y="5266183"/>
            <a:ext cx="594586" cy="57464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Graph</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10922000" y="139176"/>
            <a:ext cx="965201" cy="1270001"/>
          </a:xfrm>
          <a:prstGeom prst="rect">
            <a:avLst/>
          </a:prstGeom>
          <a:ln w="12700">
            <a:miter lim="400000"/>
          </a:ln>
        </p:spPr>
      </p:pic>
      <p:pic>
        <p:nvPicPr>
          <p:cNvPr id="332" name="pasted-image.pdf"/>
          <p:cNvPicPr/>
          <p:nvPr/>
        </p:nvPicPr>
        <p:blipFill>
          <a:blip r:embed="rId6">
            <a:extLst/>
          </a:blip>
          <a:stretch>
            <a:fillRect/>
          </a:stretch>
        </p:blipFill>
        <p:spPr>
          <a:xfrm>
            <a:off x="4757723" y="4047726"/>
            <a:ext cx="647485" cy="546316"/>
          </a:xfrm>
          <a:prstGeom prst="rect">
            <a:avLst/>
          </a:prstGeom>
          <a:ln w="12700">
            <a:miter lim="400000"/>
          </a:ln>
        </p:spPr>
      </p:pic>
      <p:pic>
        <p:nvPicPr>
          <p:cNvPr id="333" name="pasted-image.pdf"/>
          <p:cNvPicPr/>
          <p:nvPr/>
        </p:nvPicPr>
        <p:blipFill>
          <a:blip r:embed="rId6">
            <a:extLst/>
          </a:blip>
          <a:stretch>
            <a:fillRect/>
          </a:stretch>
        </p:blipFill>
        <p:spPr>
          <a:xfrm>
            <a:off x="4770323" y="4623082"/>
            <a:ext cx="647485" cy="546316"/>
          </a:xfrm>
          <a:prstGeom prst="rect">
            <a:avLst/>
          </a:prstGeom>
          <a:ln w="12700">
            <a:miter lim="400000"/>
          </a:ln>
        </p:spPr>
      </p:pic>
      <p:pic>
        <p:nvPicPr>
          <p:cNvPr id="334" name="pasted-image.pdf"/>
          <p:cNvPicPr/>
          <p:nvPr/>
        </p:nvPicPr>
        <p:blipFill>
          <a:blip r:embed="rId5">
            <a:extLst/>
          </a:blip>
          <a:stretch>
            <a:fillRect/>
          </a:stretch>
        </p:blipFill>
        <p:spPr>
          <a:xfrm>
            <a:off x="2681344" y="4582871"/>
            <a:ext cx="651669" cy="549847"/>
          </a:xfrm>
          <a:prstGeom prst="rect">
            <a:avLst/>
          </a:prstGeom>
          <a:ln w="12700">
            <a:miter lim="400000"/>
          </a:ln>
        </p:spPr>
      </p:pic>
      <p:pic>
        <p:nvPicPr>
          <p:cNvPr id="335" name="pasted-image.pdf"/>
          <p:cNvPicPr/>
          <p:nvPr/>
        </p:nvPicPr>
        <p:blipFill>
          <a:blip r:embed="rId11">
            <a:extLst/>
          </a:blip>
          <a:stretch>
            <a:fillRect/>
          </a:stretch>
        </p:blipFill>
        <p:spPr>
          <a:xfrm>
            <a:off x="2384063" y="5318908"/>
            <a:ext cx="554195" cy="692744"/>
          </a:xfrm>
          <a:prstGeom prst="rect">
            <a:avLst/>
          </a:prstGeom>
          <a:ln w="12700">
            <a:miter lim="400000"/>
          </a:ln>
        </p:spPr>
      </p:pic>
      <p:pic>
        <p:nvPicPr>
          <p:cNvPr id="336" name="pasted-image.pdf"/>
          <p:cNvPicPr/>
          <p:nvPr/>
        </p:nvPicPr>
        <p:blipFill>
          <a:blip r:embed="rId3">
            <a:extLst/>
          </a:blip>
          <a:stretch>
            <a:fillRect/>
          </a:stretch>
        </p:blipFill>
        <p:spPr>
          <a:xfrm>
            <a:off x="8684141" y="3711931"/>
            <a:ext cx="652113" cy="550220"/>
          </a:xfrm>
          <a:prstGeom prst="rect">
            <a:avLst/>
          </a:prstGeom>
          <a:ln w="12700">
            <a:miter lim="400000"/>
          </a:ln>
        </p:spPr>
      </p:pic>
      <p:pic>
        <p:nvPicPr>
          <p:cNvPr id="337" name="pasted-image.pdf"/>
          <p:cNvPicPr/>
          <p:nvPr/>
        </p:nvPicPr>
        <p:blipFill>
          <a:blip r:embed="rId3">
            <a:extLst/>
          </a:blip>
          <a:stretch>
            <a:fillRect/>
          </a:stretch>
        </p:blipFill>
        <p:spPr>
          <a:xfrm>
            <a:off x="9196725" y="4002638"/>
            <a:ext cx="652112" cy="550220"/>
          </a:xfrm>
          <a:prstGeom prst="rect">
            <a:avLst/>
          </a:prstGeom>
          <a:ln w="12700">
            <a:miter lim="400000"/>
          </a:ln>
        </p:spPr>
      </p:pic>
      <p:pic>
        <p:nvPicPr>
          <p:cNvPr id="338" name="pasted-image.pdf"/>
          <p:cNvPicPr/>
          <p:nvPr/>
        </p:nvPicPr>
        <p:blipFill>
          <a:blip r:embed="rId3">
            <a:extLst/>
          </a:blip>
          <a:stretch>
            <a:fillRect/>
          </a:stretch>
        </p:blipFill>
        <p:spPr>
          <a:xfrm>
            <a:off x="9696180" y="3713595"/>
            <a:ext cx="652112" cy="550220"/>
          </a:xfrm>
          <a:prstGeom prst="rect">
            <a:avLst/>
          </a:prstGeom>
          <a:ln w="12700">
            <a:miter lim="400000"/>
          </a:ln>
        </p:spPr>
      </p:pic>
      <p:pic>
        <p:nvPicPr>
          <p:cNvPr id="339" name="pasted-image.pdf"/>
          <p:cNvPicPr/>
          <p:nvPr/>
        </p:nvPicPr>
        <p:blipFill>
          <a:blip r:embed="rId12">
            <a:extLst/>
          </a:blip>
          <a:stretch>
            <a:fillRect/>
          </a:stretch>
        </p:blipFill>
        <p:spPr>
          <a:xfrm>
            <a:off x="7030518" y="4732506"/>
            <a:ext cx="508001" cy="423335"/>
          </a:xfrm>
          <a:prstGeom prst="rect">
            <a:avLst/>
          </a:prstGeom>
          <a:ln w="12700">
            <a:miter lim="400000"/>
          </a:ln>
        </p:spPr>
      </p:pic>
      <p:pic>
        <p:nvPicPr>
          <p:cNvPr id="340" name="pasted-image.pdf"/>
          <p:cNvPicPr/>
          <p:nvPr/>
        </p:nvPicPr>
        <p:blipFill>
          <a:blip r:embed="rId13">
            <a:extLst/>
          </a:blip>
          <a:stretch>
            <a:fillRect/>
          </a:stretch>
        </p:blipFill>
        <p:spPr>
          <a:xfrm>
            <a:off x="7079446" y="2739498"/>
            <a:ext cx="304801" cy="270935"/>
          </a:xfrm>
          <a:prstGeom prst="rect">
            <a:avLst/>
          </a:prstGeom>
          <a:ln w="12700">
            <a:miter lim="400000"/>
          </a:ln>
        </p:spPr>
      </p:pic>
      <p:pic>
        <p:nvPicPr>
          <p:cNvPr id="341" name="pasted-image.pdf"/>
          <p:cNvPicPr/>
          <p:nvPr/>
        </p:nvPicPr>
        <p:blipFill>
          <a:blip r:embed="rId14">
            <a:extLst/>
          </a:blip>
          <a:stretch>
            <a:fillRect/>
          </a:stretch>
        </p:blipFill>
        <p:spPr>
          <a:xfrm>
            <a:off x="10944122" y="4564868"/>
            <a:ext cx="543849" cy="679811"/>
          </a:xfrm>
          <a:prstGeom prst="rect">
            <a:avLst/>
          </a:prstGeom>
          <a:ln w="12700">
            <a:miter lim="400000"/>
          </a:ln>
        </p:spPr>
      </p:pic>
      <p:sp>
        <p:nvSpPr>
          <p:cNvPr id="60" name="Shape 296"/>
          <p:cNvSpPr/>
          <p:nvPr/>
        </p:nvSpPr>
        <p:spPr>
          <a:xfrm flipH="1">
            <a:off x="4139906" y="2622185"/>
            <a:ext cx="1232309"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sp>
        <p:nvSpPr>
          <p:cNvPr id="62" name="Shape 296"/>
          <p:cNvSpPr/>
          <p:nvPr/>
        </p:nvSpPr>
        <p:spPr>
          <a:xfrm flipH="1">
            <a:off x="2268376" y="2622185"/>
            <a:ext cx="849195"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pic>
        <p:nvPicPr>
          <p:cNvPr id="64" name="pasted-image.pdf"/>
          <p:cNvPicPr/>
          <p:nvPr/>
        </p:nvPicPr>
        <p:blipFill>
          <a:blip r:embed="rId13">
            <a:extLst/>
          </a:blip>
          <a:stretch>
            <a:fillRect/>
          </a:stretch>
        </p:blipFill>
        <p:spPr>
          <a:xfrm>
            <a:off x="4603660" y="2739498"/>
            <a:ext cx="304801" cy="270935"/>
          </a:xfrm>
          <a:prstGeom prst="rect">
            <a:avLst/>
          </a:prstGeom>
          <a:ln w="12700">
            <a:miter lim="400000"/>
          </a:ln>
        </p:spPr>
      </p:pic>
      <p:pic>
        <p:nvPicPr>
          <p:cNvPr id="65" name="pasted-image.pdf"/>
          <p:cNvPicPr/>
          <p:nvPr/>
        </p:nvPicPr>
        <p:blipFill>
          <a:blip r:embed="rId13">
            <a:extLst/>
          </a:blip>
          <a:stretch>
            <a:fillRect/>
          </a:stretch>
        </p:blipFill>
        <p:spPr>
          <a:xfrm>
            <a:off x="2542120" y="2739498"/>
            <a:ext cx="304801" cy="270935"/>
          </a:xfrm>
          <a:prstGeom prst="rect">
            <a:avLst/>
          </a:prstGeom>
          <a:ln w="12700">
            <a:miter lim="400000"/>
          </a:ln>
        </p:spPr>
      </p:pic>
      <p:sp>
        <p:nvSpPr>
          <p:cNvPr id="66" name="Shape 297"/>
          <p:cNvSpPr/>
          <p:nvPr/>
        </p:nvSpPr>
        <p:spPr>
          <a:xfrm rot="5400000">
            <a:off x="2359377"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67" name="Shape 325"/>
          <p:cNvSpPr/>
          <p:nvPr/>
        </p:nvSpPr>
        <p:spPr>
          <a:xfrm>
            <a:off x="1969104" y="2054025"/>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68" name="Shape 297"/>
          <p:cNvSpPr/>
          <p:nvPr/>
        </p:nvSpPr>
        <p:spPr>
          <a:xfrm rot="5400000">
            <a:off x="4420847"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69" name="Shape 325"/>
          <p:cNvSpPr/>
          <p:nvPr/>
        </p:nvSpPr>
        <p:spPr>
          <a:xfrm>
            <a:off x="4030575" y="2054025"/>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0" name="Shape 297"/>
          <p:cNvSpPr/>
          <p:nvPr/>
        </p:nvSpPr>
        <p:spPr>
          <a:xfrm rot="5400000">
            <a:off x="6114438"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1" name="Shape 325"/>
          <p:cNvSpPr/>
          <p:nvPr/>
        </p:nvSpPr>
        <p:spPr>
          <a:xfrm>
            <a:off x="5724165" y="2054025"/>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2" name="Shape 297"/>
          <p:cNvSpPr/>
          <p:nvPr/>
        </p:nvSpPr>
        <p:spPr>
          <a:xfrm rot="5400000">
            <a:off x="7682575"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3" name="Shape 325"/>
          <p:cNvSpPr/>
          <p:nvPr/>
        </p:nvSpPr>
        <p:spPr>
          <a:xfrm>
            <a:off x="7292303" y="2054025"/>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4" name="Shape 297"/>
          <p:cNvSpPr/>
          <p:nvPr/>
        </p:nvSpPr>
        <p:spPr>
          <a:xfrm rot="5400000">
            <a:off x="4381902" y="3632040"/>
            <a:ext cx="754479"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5" name="Shape 325"/>
          <p:cNvSpPr/>
          <p:nvPr/>
        </p:nvSpPr>
        <p:spPr>
          <a:xfrm>
            <a:off x="4030573" y="3527354"/>
            <a:ext cx="509820" cy="2873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cxnSp>
        <p:nvCxnSpPr>
          <p:cNvPr id="76" name="Straight Connector 75"/>
          <p:cNvCxnSpPr/>
          <p:nvPr/>
        </p:nvCxnSpPr>
        <p:spPr>
          <a:xfrm flipV="1">
            <a:off x="3669035" y="1138357"/>
            <a:ext cx="0" cy="489402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4759141" y="1050485"/>
            <a:ext cx="4372" cy="4916385"/>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5575369" y="1136693"/>
            <a:ext cx="0" cy="489402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4743951" y="587836"/>
            <a:ext cx="2600392" cy="461665"/>
          </a:xfrm>
          <a:prstGeom prst="rect">
            <a:avLst/>
          </a:prstGeom>
          <a:noFill/>
        </p:spPr>
        <p:txBody>
          <a:bodyPr wrap="none" rtlCol="0">
            <a:spAutoFit/>
          </a:bodyPr>
          <a:lstStyle/>
          <a:p>
            <a:pPr defTabSz="609585"/>
            <a:r>
              <a:rPr lang="en-US" sz="2400" dirty="0">
                <a:solidFill>
                  <a:srgbClr val="FFFFFF"/>
                </a:solidFill>
                <a:latin typeface="Arial"/>
              </a:rPr>
              <a:t>Business Change</a:t>
            </a:r>
          </a:p>
        </p:txBody>
      </p:sp>
    </p:spTree>
    <p:extLst>
      <p:ext uri="{BB962C8B-B14F-4D97-AF65-F5344CB8AC3E}">
        <p14:creationId xmlns:p14="http://schemas.microsoft.com/office/powerpoint/2010/main" val="2945695961"/>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dissolve">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Domain Driven Design</a:t>
            </a:r>
          </a:p>
        </p:txBody>
      </p:sp>
      <p:sp>
        <p:nvSpPr>
          <p:cNvPr id="196" name="Shape 196"/>
          <p:cNvSpPr txBox="1">
            <a:spLocks noGrp="1"/>
          </p:cNvSpPr>
          <p:nvPr>
            <p:ph type="body" sz="quarter" idx="13"/>
          </p:nvPr>
        </p:nvSpPr>
        <p:spPr>
          <a:xfrm>
            <a:off x="575733" y="1130510"/>
            <a:ext cx="7457440" cy="5131479"/>
          </a:xfrm>
        </p:spPr>
        <p:txBody>
          <a:bodyPr/>
          <a:lstStyle/>
          <a:p>
            <a:pPr marL="609585" indent="-609585">
              <a:buClr>
                <a:srgbClr val="008774"/>
              </a:buClr>
              <a:buFont typeface="Arial"/>
              <a:buChar char="•"/>
            </a:pPr>
            <a:r>
              <a:rPr lang="en-US" sz="3733" dirty="0">
                <a:solidFill>
                  <a:srgbClr val="FFFFFF"/>
                </a:solidFill>
                <a:sym typeface="Arial"/>
              </a:rPr>
              <a:t>An approach for designing software system that model the complexity of the real world</a:t>
            </a:r>
          </a:p>
          <a:p>
            <a:pPr marL="609585" indent="-609585">
              <a:buClr>
                <a:srgbClr val="008774"/>
              </a:buClr>
              <a:buFont typeface="Arial"/>
              <a:buChar char="•"/>
            </a:pPr>
            <a:r>
              <a:rPr lang="en-US" sz="3733" dirty="0">
                <a:solidFill>
                  <a:srgbClr val="FFFFFF"/>
                </a:solidFill>
                <a:sym typeface="Arial"/>
              </a:rPr>
              <a:t>Kicked off in 2004 by Eric Evans</a:t>
            </a:r>
          </a:p>
          <a:p>
            <a:pPr marL="609585" indent="-609585">
              <a:buClr>
                <a:srgbClr val="008774"/>
              </a:buClr>
              <a:buFont typeface="Arial"/>
              <a:buChar char="•"/>
            </a:pPr>
            <a:r>
              <a:rPr lang="en-US" sz="3733" dirty="0">
                <a:solidFill>
                  <a:srgbClr val="FFFFFF"/>
                </a:solidFill>
                <a:sym typeface="Arial"/>
              </a:rPr>
              <a:t>A practical microservice design methodology</a:t>
            </a:r>
          </a:p>
        </p:txBody>
      </p:sp>
      <p:pic>
        <p:nvPicPr>
          <p:cNvPr id="4" name="Shape 669"/>
          <p:cNvPicPr preferRelativeResize="0">
            <a:picLocks noChangeAspect="1"/>
          </p:cNvPicPr>
          <p:nvPr/>
        </p:nvPicPr>
        <p:blipFill rotWithShape="1">
          <a:blip r:embed="rId3">
            <a:alphaModFix/>
          </a:blip>
          <a:srcRect/>
          <a:stretch/>
        </p:blipFill>
        <p:spPr>
          <a:xfrm>
            <a:off x="8509394" y="1476587"/>
            <a:ext cx="3371473" cy="4462507"/>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10491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Strategic Domain Driven Design</a:t>
            </a:r>
          </a:p>
        </p:txBody>
      </p:sp>
      <p:sp>
        <p:nvSpPr>
          <p:cNvPr id="196" name="Shape 196"/>
          <p:cNvSpPr txBox="1">
            <a:spLocks noGrp="1"/>
          </p:cNvSpPr>
          <p:nvPr>
            <p:ph type="body" sz="quarter" idx="13"/>
          </p:nvPr>
        </p:nvSpPr>
        <p:spPr>
          <a:xfrm>
            <a:off x="575733" y="1130510"/>
            <a:ext cx="5913120" cy="3902741"/>
          </a:xfrm>
        </p:spPr>
        <p:txBody>
          <a:bodyPr/>
          <a:lstStyle/>
          <a:p>
            <a:pPr marL="609585" indent="-609585">
              <a:buClr>
                <a:srgbClr val="008774"/>
              </a:buClr>
              <a:buFont typeface="Arial"/>
              <a:buChar char="•"/>
            </a:pPr>
            <a:r>
              <a:rPr lang="en-US" sz="3733" dirty="0">
                <a:solidFill>
                  <a:srgbClr val="FFFFFF"/>
                </a:solidFill>
                <a:sym typeface="Arial"/>
              </a:rPr>
              <a:t>Domain</a:t>
            </a:r>
          </a:p>
          <a:p>
            <a:pPr marL="609585" indent="-609585">
              <a:buClr>
                <a:srgbClr val="008774"/>
              </a:buClr>
              <a:buFont typeface="Arial"/>
              <a:buChar char="•"/>
            </a:pPr>
            <a:r>
              <a:rPr lang="en-US" sz="3733" dirty="0">
                <a:solidFill>
                  <a:srgbClr val="FFFFFF"/>
                </a:solidFill>
                <a:sym typeface="Arial"/>
              </a:rPr>
              <a:t>Sub-Domain</a:t>
            </a:r>
          </a:p>
          <a:p>
            <a:pPr marL="609585" indent="-609585">
              <a:buClr>
                <a:srgbClr val="008774"/>
              </a:buClr>
              <a:buFont typeface="Arial"/>
              <a:buChar char="•"/>
            </a:pPr>
            <a:r>
              <a:rPr lang="en-US" sz="3733" dirty="0">
                <a:solidFill>
                  <a:srgbClr val="FFFFFF"/>
                </a:solidFill>
                <a:sym typeface="Arial"/>
              </a:rPr>
              <a:t>Bounded Context</a:t>
            </a:r>
          </a:p>
          <a:p>
            <a:pPr marL="609585" indent="-609585">
              <a:buClr>
                <a:srgbClr val="008774"/>
              </a:buClr>
              <a:buFont typeface="Arial"/>
              <a:buChar char="•"/>
            </a:pPr>
            <a:r>
              <a:rPr lang="en-US" sz="3733" dirty="0">
                <a:solidFill>
                  <a:srgbClr val="FFFFFF"/>
                </a:solidFill>
                <a:sym typeface="Arial"/>
              </a:rPr>
              <a:t>Ubiquitous Language</a:t>
            </a:r>
          </a:p>
          <a:p>
            <a:pPr marL="609585" indent="-609585">
              <a:buClr>
                <a:srgbClr val="008774"/>
              </a:buClr>
              <a:buFont typeface="Arial"/>
              <a:buChar char="•"/>
            </a:pPr>
            <a:r>
              <a:rPr lang="en-US" sz="3733" dirty="0">
                <a:solidFill>
                  <a:srgbClr val="FFFFFF"/>
                </a:solidFill>
                <a:sym typeface="Arial"/>
              </a:rPr>
              <a:t>Context Map</a:t>
            </a:r>
          </a:p>
        </p:txBody>
      </p:sp>
      <p:pic>
        <p:nvPicPr>
          <p:cNvPr id="4" name="Shape 677"/>
          <p:cNvPicPr preferRelativeResize="0"/>
          <p:nvPr/>
        </p:nvPicPr>
        <p:blipFill rotWithShape="1">
          <a:blip r:embed="rId3">
            <a:alphaModFix/>
          </a:blip>
          <a:srcRect b="1711"/>
          <a:stretch/>
        </p:blipFill>
        <p:spPr>
          <a:xfrm>
            <a:off x="6177720" y="1774613"/>
            <a:ext cx="5703147" cy="3892091"/>
          </a:xfrm>
          <a:prstGeom prst="rect">
            <a:avLst/>
          </a:prstGeom>
          <a:noFill/>
          <a:ln>
            <a:noFill/>
          </a:ln>
        </p:spPr>
      </p:pic>
    </p:spTree>
    <p:extLst>
      <p:ext uri="{BB962C8B-B14F-4D97-AF65-F5344CB8AC3E}">
        <p14:creationId xmlns:p14="http://schemas.microsoft.com/office/powerpoint/2010/main" val="14811642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Tactical Domain Driven Design</a:t>
            </a:r>
          </a:p>
        </p:txBody>
      </p:sp>
      <p:sp>
        <p:nvSpPr>
          <p:cNvPr id="196" name="Shape 196"/>
          <p:cNvSpPr txBox="1">
            <a:spLocks noGrp="1"/>
          </p:cNvSpPr>
          <p:nvPr>
            <p:ph type="body" sz="quarter" idx="13"/>
          </p:nvPr>
        </p:nvSpPr>
        <p:spPr>
          <a:xfrm>
            <a:off x="575733" y="1130510"/>
            <a:ext cx="4734560" cy="5131479"/>
          </a:xfrm>
        </p:spPr>
        <p:txBody>
          <a:bodyPr/>
          <a:lstStyle/>
          <a:p>
            <a:pPr marL="609585" indent="-609585">
              <a:buClr>
                <a:srgbClr val="008774"/>
              </a:buClr>
              <a:buFont typeface="Arial"/>
              <a:buChar char="•"/>
            </a:pPr>
            <a:r>
              <a:rPr lang="en-US" sz="3733" dirty="0">
                <a:solidFill>
                  <a:schemeClr val="bg1"/>
                </a:solidFill>
                <a:sym typeface="Arial"/>
              </a:rPr>
              <a:t>Entities</a:t>
            </a:r>
          </a:p>
          <a:p>
            <a:pPr marL="609585" indent="-609585">
              <a:buClr>
                <a:srgbClr val="008774"/>
              </a:buClr>
              <a:buFont typeface="Arial"/>
              <a:buChar char="•"/>
            </a:pPr>
            <a:r>
              <a:rPr lang="en-US" sz="3733" dirty="0">
                <a:solidFill>
                  <a:schemeClr val="bg1"/>
                </a:solidFill>
                <a:sym typeface="Arial"/>
              </a:rPr>
              <a:t>Value Objects</a:t>
            </a:r>
          </a:p>
          <a:p>
            <a:pPr marL="609585" indent="-609585">
              <a:buClr>
                <a:srgbClr val="008774"/>
              </a:buClr>
              <a:buFont typeface="Arial"/>
              <a:buChar char="•"/>
            </a:pPr>
            <a:r>
              <a:rPr lang="en-US" sz="3733" dirty="0">
                <a:solidFill>
                  <a:schemeClr val="bg1"/>
                </a:solidFill>
                <a:sym typeface="Arial"/>
              </a:rPr>
              <a:t>Aggregates</a:t>
            </a:r>
          </a:p>
          <a:p>
            <a:pPr marL="609585" indent="-609585">
              <a:buClr>
                <a:srgbClr val="008774"/>
              </a:buClr>
              <a:buFont typeface="Arial"/>
              <a:buChar char="•"/>
            </a:pPr>
            <a:r>
              <a:rPr lang="en-US" sz="3733" dirty="0">
                <a:solidFill>
                  <a:schemeClr val="bg1"/>
                </a:solidFill>
                <a:sym typeface="Arial"/>
              </a:rPr>
              <a:t>Services</a:t>
            </a:r>
          </a:p>
          <a:p>
            <a:pPr marL="609585" indent="-609585">
              <a:buClr>
                <a:srgbClr val="008774"/>
              </a:buClr>
              <a:buFont typeface="Arial"/>
              <a:buChar char="•"/>
            </a:pPr>
            <a:r>
              <a:rPr lang="en-US" sz="3733" dirty="0">
                <a:solidFill>
                  <a:schemeClr val="bg1"/>
                </a:solidFill>
                <a:sym typeface="Arial"/>
              </a:rPr>
              <a:t>Modules</a:t>
            </a:r>
          </a:p>
          <a:p>
            <a:pPr marL="609585" indent="-609585">
              <a:buClr>
                <a:srgbClr val="008774"/>
              </a:buClr>
              <a:buFont typeface="Arial"/>
              <a:buChar char="•"/>
            </a:pPr>
            <a:r>
              <a:rPr lang="en-US" sz="3733" dirty="0">
                <a:solidFill>
                  <a:schemeClr val="bg1"/>
                </a:solidFill>
                <a:sym typeface="Arial"/>
              </a:rPr>
              <a:t>Factories</a:t>
            </a:r>
          </a:p>
          <a:p>
            <a:pPr marL="609585" indent="-609585">
              <a:buClr>
                <a:srgbClr val="008774"/>
              </a:buClr>
              <a:buFont typeface="Arial"/>
              <a:buChar char="•"/>
            </a:pPr>
            <a:r>
              <a:rPr lang="en-US" sz="3733" dirty="0">
                <a:solidFill>
                  <a:schemeClr val="bg1"/>
                </a:solidFill>
                <a:sym typeface="Arial"/>
              </a:rPr>
              <a:t>Repositories</a:t>
            </a:r>
          </a:p>
        </p:txBody>
      </p:sp>
      <p:pic>
        <p:nvPicPr>
          <p:cNvPr id="4" name="Shape 685"/>
          <p:cNvPicPr preferRelativeResize="0"/>
          <p:nvPr/>
        </p:nvPicPr>
        <p:blipFill rotWithShape="1">
          <a:blip r:embed="rId3">
            <a:alphaModFix/>
          </a:blip>
          <a:srcRect/>
          <a:stretch/>
        </p:blipFill>
        <p:spPr>
          <a:xfrm>
            <a:off x="5730240" y="1368214"/>
            <a:ext cx="5662947" cy="4530191"/>
          </a:xfrm>
          <a:prstGeom prst="rect">
            <a:avLst/>
          </a:prstGeom>
          <a:noFill/>
          <a:ln>
            <a:noFill/>
          </a:ln>
        </p:spPr>
      </p:pic>
    </p:spTree>
    <p:extLst>
      <p:ext uri="{BB962C8B-B14F-4D97-AF65-F5344CB8AC3E}">
        <p14:creationId xmlns:p14="http://schemas.microsoft.com/office/powerpoint/2010/main" val="1021115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EBB1D-A547-4764-8DC8-8F00C1FC2EA5}"/>
              </a:ext>
            </a:extLst>
          </p:cNvPr>
          <p:cNvSpPr>
            <a:spLocks noGrp="1"/>
          </p:cNvSpPr>
          <p:nvPr>
            <p:ph type="sldNum" sz="quarter" idx="12"/>
          </p:nvPr>
        </p:nvSpPr>
        <p:spPr/>
        <p:txBody>
          <a:bodyPr/>
          <a:lstStyle/>
          <a:p>
            <a:fld id="{ADA07C09-8A41-3B46-A636-3955072BBB4F}" type="slidenum">
              <a:rPr lang="en-US" smtClean="0"/>
              <a:t>29</a:t>
            </a:fld>
            <a:endParaRPr lang="en-US" dirty="0"/>
          </a:p>
        </p:txBody>
      </p:sp>
      <p:pic>
        <p:nvPicPr>
          <p:cNvPr id="3" name="Picture 2">
            <a:extLst>
              <a:ext uri="{FF2B5EF4-FFF2-40B4-BE49-F238E27FC236}">
                <a16:creationId xmlns:a16="http://schemas.microsoft.com/office/drawing/2014/main" id="{8EB4D3C8-A500-4899-AC47-F46C7CED8F26}"/>
              </a:ext>
            </a:extLst>
          </p:cNvPr>
          <p:cNvPicPr>
            <a:picLocks noChangeAspect="1"/>
          </p:cNvPicPr>
          <p:nvPr/>
        </p:nvPicPr>
        <p:blipFill>
          <a:blip r:embed="rId2"/>
          <a:stretch>
            <a:fillRect/>
          </a:stretch>
        </p:blipFill>
        <p:spPr>
          <a:xfrm>
            <a:off x="67733" y="61724"/>
            <a:ext cx="12056533" cy="6734551"/>
          </a:xfrm>
          <a:prstGeom prst="rect">
            <a:avLst/>
          </a:prstGeom>
          <a:solidFill>
            <a:schemeClr val="tx1"/>
          </a:solidFill>
        </p:spPr>
      </p:pic>
    </p:spTree>
    <p:extLst>
      <p:ext uri="{BB962C8B-B14F-4D97-AF65-F5344CB8AC3E}">
        <p14:creationId xmlns:p14="http://schemas.microsoft.com/office/powerpoint/2010/main" val="649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votal_teal.png"/>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grpSp>
        <p:nvGrpSpPr>
          <p:cNvPr id="11" name="Group 10"/>
          <p:cNvGrpSpPr/>
          <p:nvPr/>
        </p:nvGrpSpPr>
        <p:grpSpPr>
          <a:xfrm>
            <a:off x="664623" y="775589"/>
            <a:ext cx="10219403" cy="3444208"/>
            <a:chOff x="498467" y="581691"/>
            <a:chExt cx="7664552" cy="2583156"/>
          </a:xfrm>
        </p:grpSpPr>
        <p:sp>
          <p:nvSpPr>
            <p:cNvPr id="10" name="TextBox 9"/>
            <p:cNvSpPr txBox="1"/>
            <p:nvPr/>
          </p:nvSpPr>
          <p:spPr>
            <a:xfrm>
              <a:off x="498467" y="2356933"/>
              <a:ext cx="7664552" cy="807914"/>
            </a:xfrm>
            <a:prstGeom prst="rect">
              <a:avLst/>
            </a:prstGeom>
            <a:noFill/>
            <a:effectLst>
              <a:outerShdw blurRad="63500" sx="102000" sy="102000" algn="ctr" rotWithShape="0">
                <a:prstClr val="black">
                  <a:alpha val="40000"/>
                </a:prstClr>
              </a:outerShdw>
            </a:effectLst>
          </p:spPr>
          <p:txBody>
            <a:bodyPr wrap="square" rtlCol="0">
              <a:spAutoFit/>
            </a:bodyPr>
            <a:lstStyle/>
            <a:p>
              <a:pPr defTabSz="609585">
                <a:spcAft>
                  <a:spcPts val="1600"/>
                </a:spcAft>
              </a:pPr>
              <a:r>
                <a:rPr lang="en-US" sz="6400" b="1" spc="-133" dirty="0">
                  <a:solidFill>
                    <a:srgbClr val="00AE9E"/>
                  </a:solidFill>
                  <a:effectLst>
                    <a:outerShdw blurRad="50800" dist="38100" dir="5400000" algn="t" rotWithShape="0">
                      <a:prstClr val="black">
                        <a:alpha val="40000"/>
                      </a:prstClr>
                    </a:outerShdw>
                  </a:effectLst>
                  <a:latin typeface="Arial"/>
                  <a:cs typeface="Arial"/>
                </a:rPr>
                <a:t>Pivotal Cloud Foundry</a:t>
              </a:r>
            </a:p>
          </p:txBody>
        </p:sp>
        <p:pic>
          <p:nvPicPr>
            <p:cNvPr id="6" name="Picture 5"/>
            <p:cNvPicPr>
              <a:picLocks noChangeAspect="1"/>
            </p:cNvPicPr>
            <p:nvPr/>
          </p:nvPicPr>
          <p:blipFill>
            <a:blip r:embed="rId5"/>
            <a:stretch>
              <a:fillRect/>
            </a:stretch>
          </p:blipFill>
          <p:spPr>
            <a:xfrm>
              <a:off x="4154565" y="581691"/>
              <a:ext cx="2662246" cy="1775242"/>
            </a:xfrm>
            <a:prstGeom prst="rect">
              <a:avLst/>
            </a:prstGeom>
          </p:spPr>
        </p:pic>
        <p:sp>
          <p:nvSpPr>
            <p:cNvPr id="12" name="TextBox 11"/>
            <p:cNvSpPr txBox="1"/>
            <p:nvPr/>
          </p:nvSpPr>
          <p:spPr>
            <a:xfrm>
              <a:off x="498467" y="1788106"/>
              <a:ext cx="3656098" cy="684755"/>
            </a:xfrm>
            <a:prstGeom prst="rect">
              <a:avLst/>
            </a:prstGeom>
            <a:noFill/>
            <a:effectLst>
              <a:outerShdw blurRad="63500" sx="102000" sy="102000" algn="ctr" rotWithShape="0">
                <a:prstClr val="black">
                  <a:alpha val="40000"/>
                </a:prstClr>
              </a:outerShdw>
            </a:effectLst>
          </p:spPr>
          <p:txBody>
            <a:bodyPr wrap="square" rtlCol="0">
              <a:spAutoFit/>
            </a:bodyPr>
            <a:lstStyle/>
            <a:p>
              <a:pPr defTabSz="609585">
                <a:spcAft>
                  <a:spcPts val="1600"/>
                </a:spcAft>
              </a:pPr>
              <a:r>
                <a:rPr lang="en-US" sz="5333" b="1" spc="-133" dirty="0">
                  <a:solidFill>
                    <a:srgbClr val="FFFFFF"/>
                  </a:solidFill>
                  <a:effectLst>
                    <a:outerShdw blurRad="50800" dist="38100" dir="5400000" algn="t" rotWithShape="0">
                      <a:prstClr val="black">
                        <a:alpha val="40000"/>
                      </a:prstClr>
                    </a:outerShdw>
                  </a:effectLst>
                  <a:latin typeface="Arial"/>
                  <a:cs typeface="Arial"/>
                </a:rPr>
                <a:t>Introduction to</a:t>
              </a:r>
            </a:p>
          </p:txBody>
        </p:sp>
      </p:grpSp>
    </p:spTree>
    <p:extLst>
      <p:ext uri="{BB962C8B-B14F-4D97-AF65-F5344CB8AC3E}">
        <p14:creationId xmlns:p14="http://schemas.microsoft.com/office/powerpoint/2010/main" val="833548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5927964" y="1434315"/>
            <a:ext cx="4023619" cy="3940259"/>
          </a:xfrm>
          <a:prstGeom prst="rect">
            <a:avLst/>
          </a:prstGeom>
          <a:solidFill>
            <a:schemeClr val="lt2"/>
          </a:solidFill>
          <a:ln w="25400" cap="flat" cmpd="sng">
            <a:solidFill>
              <a:schemeClr val="dk1"/>
            </a:solidFill>
            <a:prstDash val="solid"/>
            <a:round/>
            <a:headEnd type="none" w="med" len="med"/>
            <a:tailEnd type="none" w="med" len="med"/>
          </a:ln>
        </p:spPr>
        <p:txBody>
          <a:bodyPr lIns="121900" tIns="60933" rIns="121900" bIns="60933" anchor="ctr" anchorCtr="0">
            <a:noAutofit/>
          </a:bodyPr>
          <a:lstStyle/>
          <a:p>
            <a:pPr algn="ctr" defTabSz="609585"/>
            <a:endParaRPr sz="1400">
              <a:solidFill>
                <a:srgbClr val="FFFFFF"/>
              </a:solidFill>
              <a:latin typeface="Calibri"/>
              <a:ea typeface="Calibri"/>
              <a:cs typeface="Calibri"/>
              <a:sym typeface="Calibri"/>
            </a:endParaRPr>
          </a:p>
        </p:txBody>
      </p:sp>
      <p:sp>
        <p:nvSpPr>
          <p:cNvPr id="332" name="Shape 332"/>
          <p:cNvSpPr/>
          <p:nvPr/>
        </p:nvSpPr>
        <p:spPr>
          <a:xfrm>
            <a:off x="1745432" y="1447339"/>
            <a:ext cx="4023619" cy="3927232"/>
          </a:xfrm>
          <a:prstGeom prst="rect">
            <a:avLst/>
          </a:prstGeom>
          <a:solidFill>
            <a:schemeClr val="lt2"/>
          </a:solidFill>
          <a:ln w="25400" cap="flat" cmpd="sng">
            <a:solidFill>
              <a:schemeClr val="dk1"/>
            </a:solidFill>
            <a:prstDash val="solid"/>
            <a:round/>
            <a:headEnd type="none" w="med" len="med"/>
            <a:tailEnd type="none" w="med" len="med"/>
          </a:ln>
        </p:spPr>
        <p:txBody>
          <a:bodyPr lIns="121900" tIns="60933" rIns="121900" bIns="60933" anchor="ctr" anchorCtr="0">
            <a:noAutofit/>
          </a:bodyPr>
          <a:lstStyle/>
          <a:p>
            <a:pPr algn="ctr" defTabSz="609585"/>
            <a:endParaRPr sz="1400">
              <a:solidFill>
                <a:srgbClr val="FFFFFF"/>
              </a:solidFill>
              <a:latin typeface="Calibri"/>
              <a:ea typeface="Calibri"/>
              <a:cs typeface="Calibri"/>
              <a:sym typeface="Calibri"/>
            </a:endParaRPr>
          </a:p>
        </p:txBody>
      </p:sp>
      <p:pic>
        <p:nvPicPr>
          <p:cNvPr id="333" name="Shape 333"/>
          <p:cNvPicPr preferRelativeResize="0"/>
          <p:nvPr/>
        </p:nvPicPr>
        <p:blipFill rotWithShape="1">
          <a:blip r:embed="rId3">
            <a:alphaModFix/>
          </a:blip>
          <a:srcRect/>
          <a:stretch/>
        </p:blipFill>
        <p:spPr>
          <a:xfrm>
            <a:off x="1745432" y="1434315"/>
            <a:ext cx="3912413" cy="3809999"/>
          </a:xfrm>
          <a:prstGeom prst="rect">
            <a:avLst/>
          </a:prstGeom>
          <a:noFill/>
          <a:ln>
            <a:noFill/>
          </a:ln>
        </p:spPr>
      </p:pic>
      <p:pic>
        <p:nvPicPr>
          <p:cNvPr id="334" name="Shape 334"/>
          <p:cNvPicPr preferRelativeResize="0"/>
          <p:nvPr/>
        </p:nvPicPr>
        <p:blipFill rotWithShape="1">
          <a:blip r:embed="rId4">
            <a:alphaModFix/>
          </a:blip>
          <a:srcRect/>
          <a:stretch/>
        </p:blipFill>
        <p:spPr>
          <a:xfrm>
            <a:off x="2969837" y="5478777"/>
            <a:ext cx="1510975" cy="755487"/>
          </a:xfrm>
          <a:prstGeom prst="rect">
            <a:avLst/>
          </a:prstGeom>
          <a:noFill/>
          <a:ln>
            <a:noFill/>
          </a:ln>
        </p:spPr>
      </p:pic>
      <p:pic>
        <p:nvPicPr>
          <p:cNvPr id="335" name="Shape 335"/>
          <p:cNvPicPr preferRelativeResize="0"/>
          <p:nvPr/>
        </p:nvPicPr>
        <p:blipFill rotWithShape="1">
          <a:blip r:embed="rId5">
            <a:alphaModFix/>
          </a:blip>
          <a:srcRect/>
          <a:stretch/>
        </p:blipFill>
        <p:spPr>
          <a:xfrm>
            <a:off x="6955689" y="5623357"/>
            <a:ext cx="2005951" cy="501487"/>
          </a:xfrm>
          <a:prstGeom prst="rect">
            <a:avLst/>
          </a:prstGeom>
          <a:noFill/>
          <a:ln>
            <a:noFill/>
          </a:ln>
        </p:spPr>
      </p:pic>
      <p:pic>
        <p:nvPicPr>
          <p:cNvPr id="336" name="Shape 336"/>
          <p:cNvPicPr preferRelativeResize="0"/>
          <p:nvPr/>
        </p:nvPicPr>
        <p:blipFill rotWithShape="1">
          <a:blip r:embed="rId6">
            <a:alphaModFix/>
          </a:blip>
          <a:srcRect/>
          <a:stretch/>
        </p:blipFill>
        <p:spPr>
          <a:xfrm>
            <a:off x="5990484" y="1472089"/>
            <a:ext cx="3895969" cy="3824329"/>
          </a:xfrm>
          <a:prstGeom prst="rect">
            <a:avLst/>
          </a:prstGeom>
          <a:noFill/>
          <a:ln>
            <a:noFill/>
          </a:ln>
        </p:spPr>
      </p:pic>
      <p:sp>
        <p:nvSpPr>
          <p:cNvPr id="337" name="Shape 337"/>
          <p:cNvSpPr txBox="1">
            <a:spLocks noGrp="1"/>
          </p:cNvSpPr>
          <p:nvPr>
            <p:ph type="title"/>
          </p:nvPr>
        </p:nvSpPr>
        <p:spPr>
          <a:xfrm>
            <a:off x="151627" y="199892"/>
            <a:ext cx="10774053" cy="632593"/>
          </a:xfrm>
          <a:prstGeom prst="rect">
            <a:avLst/>
          </a:prstGeom>
          <a:noFill/>
          <a:ln>
            <a:noFill/>
          </a:ln>
        </p:spPr>
        <p:txBody>
          <a:bodyPr lIns="121900" tIns="121900" rIns="121900" bIns="121900" anchor="t" anchorCtr="0">
            <a:noAutofit/>
          </a:bodyPr>
          <a:lstStyle/>
          <a:p>
            <a:pPr algn="l">
              <a:buClr>
                <a:srgbClr val="F79646"/>
              </a:buClr>
              <a:buSzPct val="25000"/>
            </a:pPr>
            <a:r>
              <a:rPr lang="en-US" sz="4267" dirty="0">
                <a:solidFill>
                  <a:srgbClr val="F79646"/>
                </a:solidFill>
                <a:latin typeface="Arial"/>
                <a:ea typeface="Arial"/>
                <a:cs typeface="Arial"/>
                <a:sym typeface="Arial"/>
              </a:rPr>
              <a:t>However… Microservices are Hard</a:t>
            </a:r>
          </a:p>
        </p:txBody>
      </p:sp>
    </p:spTree>
    <p:extLst>
      <p:ext uri="{BB962C8B-B14F-4D97-AF65-F5344CB8AC3E}">
        <p14:creationId xmlns:p14="http://schemas.microsoft.com/office/powerpoint/2010/main" val="8268670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34"/>
                                        </p:tgtEl>
                                        <p:attrNameLst>
                                          <p:attrName>style.visibility</p:attrName>
                                        </p:attrNameLst>
                                      </p:cBhvr>
                                      <p:to>
                                        <p:strVal val="visible"/>
                                      </p:to>
                                    </p:set>
                                    <p:animEffect transition="in" filter="fade">
                                      <p:cBhvr>
                                        <p:cTn id="16" dur="500"/>
                                        <p:tgtEl>
                                          <p:spTgt spid="334"/>
                                        </p:tgtEl>
                                      </p:cBhvr>
                                    </p:animEffect>
                                  </p:childTnLst>
                                </p:cTn>
                              </p:par>
                              <p:par>
                                <p:cTn id="17" presetID="10" presetClass="entr" presetSubtype="0" fill="hold" nodeType="withEffect">
                                  <p:stCondLst>
                                    <p:cond delay="0"/>
                                  </p:stCondLst>
                                  <p:childTnLst>
                                    <p:set>
                                      <p:cBhvr>
                                        <p:cTn id="18" dur="1" fill="hold">
                                          <p:stCondLst>
                                            <p:cond delay="0"/>
                                          </p:stCondLst>
                                        </p:cTn>
                                        <p:tgtEl>
                                          <p:spTgt spid="335"/>
                                        </p:tgtEl>
                                        <p:attrNameLst>
                                          <p:attrName>style.visibility</p:attrName>
                                        </p:attrNameLst>
                                      </p:cBhvr>
                                      <p:to>
                                        <p:strVal val="visible"/>
                                      </p:to>
                                    </p:set>
                                    <p:animEffect transition="in" filter="fade">
                                      <p:cBhvr>
                                        <p:cTn id="19" dur="500"/>
                                        <p:tgtEl>
                                          <p:spTgt spid="335"/>
                                        </p:tgtEl>
                                      </p:cBhvr>
                                    </p:animEffect>
                                  </p:childTnLst>
                                </p:cTn>
                              </p:par>
                              <p:par>
                                <p:cTn id="20" presetID="10" presetClass="entr" presetSubtype="0" fill="hold" nodeType="with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75"/>
          <p:cNvSpPr txBox="1">
            <a:spLocks noGrp="1"/>
          </p:cNvSpPr>
          <p:nvPr>
            <p:ph type="title"/>
          </p:nvPr>
        </p:nvSpPr>
        <p:spPr>
          <a:prstGeom prst="rect">
            <a:avLst/>
          </a:prstGeom>
        </p:spPr>
        <p:txBody>
          <a:bodyPr lIns="121900" tIns="121900" rIns="121900" bIns="121900" anchor="t" anchorCtr="0">
            <a:noAutofit/>
          </a:bodyPr>
          <a:lstStyle/>
          <a:p>
            <a:pPr lvl="0" algn="l"/>
            <a:r>
              <a:rPr lang="en-US" sz="4267" dirty="0">
                <a:solidFill>
                  <a:srgbClr val="1C7B70"/>
                </a:solidFill>
              </a:rPr>
              <a:t>Challenges of Distributed Systems</a:t>
            </a:r>
            <a:endParaRPr lang="en" sz="4267" dirty="0">
              <a:solidFill>
                <a:srgbClr val="1C7B70"/>
              </a:solidFill>
            </a:endParaRPr>
          </a:p>
        </p:txBody>
      </p:sp>
      <p:sp>
        <p:nvSpPr>
          <p:cNvPr id="3" name="Content Placeholder 2"/>
          <p:cNvSpPr>
            <a:spLocks noGrp="1"/>
          </p:cNvSpPr>
          <p:nvPr>
            <p:ph type="body" idx="1"/>
          </p:nvPr>
        </p:nvSpPr>
        <p:spPr>
          <a:xfrm>
            <a:off x="488955" y="1432984"/>
            <a:ext cx="11214100" cy="4510616"/>
          </a:xfrm>
          <a:prstGeom prst="rect">
            <a:avLst/>
          </a:prstGeom>
        </p:spPr>
        <p:txBody>
          <a:bodyPr/>
          <a:lstStyle/>
          <a:p>
            <a:pPr marL="609585" indent="-609585">
              <a:lnSpc>
                <a:spcPct val="113000"/>
              </a:lnSpc>
              <a:buFont typeface="Arial"/>
              <a:buChar char="•"/>
            </a:pPr>
            <a:r>
              <a:rPr lang="en-US" sz="3733" dirty="0">
                <a:solidFill>
                  <a:schemeClr val="bg1"/>
                </a:solidFill>
              </a:rPr>
              <a:t>Configuration Management</a:t>
            </a:r>
          </a:p>
          <a:p>
            <a:pPr marL="609585" indent="-609585">
              <a:lnSpc>
                <a:spcPct val="113000"/>
              </a:lnSpc>
              <a:buFont typeface="Arial"/>
              <a:buChar char="•"/>
            </a:pPr>
            <a:r>
              <a:rPr lang="en-US" sz="3733" dirty="0">
                <a:solidFill>
                  <a:schemeClr val="bg1"/>
                </a:solidFill>
              </a:rPr>
              <a:t>Service Registration &amp; Discovery</a:t>
            </a:r>
          </a:p>
          <a:p>
            <a:pPr marL="609585" indent="-609585">
              <a:lnSpc>
                <a:spcPct val="113000"/>
              </a:lnSpc>
              <a:buFont typeface="Arial"/>
              <a:buChar char="•"/>
            </a:pPr>
            <a:r>
              <a:rPr lang="en-US" sz="3733" dirty="0">
                <a:solidFill>
                  <a:schemeClr val="bg1"/>
                </a:solidFill>
              </a:rPr>
              <a:t>Routing &amp; Load Balancing</a:t>
            </a:r>
          </a:p>
          <a:p>
            <a:pPr marL="609585" indent="-609585">
              <a:lnSpc>
                <a:spcPct val="113000"/>
              </a:lnSpc>
              <a:buFont typeface="Arial"/>
              <a:buChar char="•"/>
            </a:pPr>
            <a:r>
              <a:rPr lang="en-US" sz="3733" dirty="0">
                <a:solidFill>
                  <a:schemeClr val="bg1"/>
                </a:solidFill>
              </a:rPr>
              <a:t>Fault Tolerance (Circuit Breakers) </a:t>
            </a:r>
          </a:p>
          <a:p>
            <a:pPr marL="609585" indent="-609585">
              <a:lnSpc>
                <a:spcPct val="113000"/>
              </a:lnSpc>
              <a:buFont typeface="Arial"/>
              <a:buChar char="•"/>
            </a:pPr>
            <a:r>
              <a:rPr lang="en-US" sz="3733" dirty="0">
                <a:solidFill>
                  <a:schemeClr val="bg1"/>
                </a:solidFill>
              </a:rPr>
              <a:t>Monitoring and Tracing</a:t>
            </a:r>
          </a:p>
          <a:p>
            <a:pPr marL="609585" indent="-609585">
              <a:lnSpc>
                <a:spcPct val="113000"/>
              </a:lnSpc>
              <a:buFont typeface="Arial"/>
              <a:buChar char="•"/>
            </a:pPr>
            <a:r>
              <a:rPr lang="en-US" sz="3733" dirty="0">
                <a:solidFill>
                  <a:schemeClr val="bg1"/>
                </a:solidFill>
              </a:rPr>
              <a:t>Concurrent API Aggregation &amp; Transformation</a:t>
            </a:r>
          </a:p>
        </p:txBody>
      </p:sp>
    </p:spTree>
    <p:extLst>
      <p:ext uri="{BB962C8B-B14F-4D97-AF65-F5344CB8AC3E}">
        <p14:creationId xmlns:p14="http://schemas.microsoft.com/office/powerpoint/2010/main" val="4202997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DC2D6F-D9D2-4E72-8EDC-710C20490054}"/>
              </a:ext>
            </a:extLst>
          </p:cNvPr>
          <p:cNvPicPr>
            <a:picLocks noGrp="1" noChangeAspect="1"/>
          </p:cNvPicPr>
          <p:nvPr>
            <p:ph idx="1"/>
          </p:nvPr>
        </p:nvPicPr>
        <p:blipFill>
          <a:blip r:embed="rId2"/>
          <a:stretch>
            <a:fillRect/>
          </a:stretch>
        </p:blipFill>
        <p:spPr>
          <a:xfrm>
            <a:off x="838200" y="609600"/>
            <a:ext cx="10515600" cy="5883275"/>
          </a:xfrm>
          <a:prstGeom prst="rect">
            <a:avLst/>
          </a:prstGeom>
        </p:spPr>
      </p:pic>
    </p:spTree>
    <p:extLst>
      <p:ext uri="{BB962C8B-B14F-4D97-AF65-F5344CB8AC3E}">
        <p14:creationId xmlns:p14="http://schemas.microsoft.com/office/powerpoint/2010/main" val="208101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9360" y="0"/>
            <a:ext cx="12210720" cy="6858000"/>
          </a:xfrm>
          <a:prstGeom prst="rect">
            <a:avLst/>
          </a:prstGeom>
          <a:noFill/>
          <a:ln>
            <a:noFill/>
          </a:ln>
        </p:spPr>
      </p:pic>
      <p:sp>
        <p:nvSpPr>
          <p:cNvPr id="15" name="Shape 251"/>
          <p:cNvSpPr/>
          <p:nvPr/>
        </p:nvSpPr>
        <p:spPr>
          <a:xfrm>
            <a:off x="-9359" y="0"/>
            <a:ext cx="12210720" cy="6858000"/>
          </a:xfrm>
          <a:prstGeom prst="rect">
            <a:avLst/>
          </a:prstGeom>
          <a:solidFill>
            <a:srgbClr val="182730">
              <a:alpha val="61960"/>
            </a:srgbClr>
          </a:solidFill>
          <a:ln>
            <a:noFill/>
          </a:ln>
        </p:spPr>
        <p:txBody>
          <a:bodyPr lIns="121900" tIns="60933" rIns="121900" bIns="60933" anchor="ctr" anchorCtr="0">
            <a:noAutofit/>
          </a:bodyPr>
          <a:lstStyle/>
          <a:p>
            <a:pPr algn="ctr" defTabSz="1219170"/>
            <a:endParaRPr sz="2400" kern="0">
              <a:solidFill>
                <a:srgbClr val="FFFFFF"/>
              </a:solidFill>
              <a:latin typeface="Arial"/>
              <a:ea typeface="Arial"/>
              <a:cs typeface="Arial"/>
              <a:sym typeface="Arial"/>
              <a:rtl val="0"/>
            </a:endParaRPr>
          </a:p>
        </p:txBody>
      </p:sp>
      <p:sp>
        <p:nvSpPr>
          <p:cNvPr id="9" name="TextBox 8"/>
          <p:cNvSpPr txBox="1"/>
          <p:nvPr/>
        </p:nvSpPr>
        <p:spPr>
          <a:xfrm>
            <a:off x="831274" y="1998027"/>
            <a:ext cx="10529453"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defTabSz="1219170">
              <a:spcAft>
                <a:spcPts val="800"/>
              </a:spcAft>
            </a:pPr>
            <a:r>
              <a:rPr lang="en-US" sz="4800" b="1" kern="0" dirty="0">
                <a:solidFill>
                  <a:srgbClr val="00AE9E"/>
                </a:solidFill>
                <a:latin typeface="Arial"/>
                <a:ea typeface="Arial"/>
                <a:cs typeface="Arial"/>
                <a:sym typeface="Arial"/>
                <a:rtl val="0"/>
              </a:rPr>
              <a:t>WE BELIEVE</a:t>
            </a:r>
            <a:endParaRPr lang="en-US" sz="3067" kern="0" dirty="0">
              <a:solidFill>
                <a:srgbClr val="00AE9E"/>
              </a:solidFill>
              <a:latin typeface="Arial"/>
              <a:ea typeface="Arial"/>
              <a:cs typeface="Arial"/>
              <a:sym typeface="Arial"/>
              <a:rtl val="0"/>
            </a:endParaRPr>
          </a:p>
        </p:txBody>
      </p:sp>
      <p:sp>
        <p:nvSpPr>
          <p:cNvPr id="6" name="TextBox 5"/>
          <p:cNvSpPr txBox="1"/>
          <p:nvPr/>
        </p:nvSpPr>
        <p:spPr>
          <a:xfrm>
            <a:off x="831274" y="2828517"/>
            <a:ext cx="10529453" cy="1036309"/>
          </a:xfrm>
          <a:prstGeom prst="rect">
            <a:avLst/>
          </a:prstGeom>
          <a:noFill/>
          <a:effectLst/>
        </p:spPr>
        <p:txBody>
          <a:bodyPr wrap="square" rtlCol="0">
            <a:spAutoFit/>
          </a:bodyPr>
          <a:lstStyle/>
          <a:p>
            <a:pPr defTabSz="1219170"/>
            <a:r>
              <a:rPr lang="en-US" sz="3067" kern="0" dirty="0">
                <a:solidFill>
                  <a:srgbClr val="FFFFFF"/>
                </a:solidFill>
                <a:latin typeface="Arial"/>
                <a:ea typeface="Arial"/>
                <a:cs typeface="Arial"/>
                <a:sym typeface="Arial"/>
                <a:rtl val="0"/>
              </a:rPr>
              <a:t>Transforming how the world builds software</a:t>
            </a:r>
            <a:br>
              <a:rPr lang="en-US" sz="3067" kern="0" dirty="0">
                <a:solidFill>
                  <a:srgbClr val="FFFFFF"/>
                </a:solidFill>
                <a:latin typeface="Arial"/>
                <a:ea typeface="Arial"/>
                <a:cs typeface="Arial"/>
                <a:sym typeface="Arial"/>
                <a:rtl val="0"/>
              </a:rPr>
            </a:br>
            <a:r>
              <a:rPr lang="en-US" sz="3067" kern="0" dirty="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8554" y="6472121"/>
            <a:ext cx="949415" cy="231648"/>
          </a:xfrm>
          <a:prstGeom prst="rect">
            <a:avLst/>
          </a:prstGeom>
        </p:spPr>
      </p:pic>
    </p:spTree>
    <p:extLst>
      <p:ext uri="{BB962C8B-B14F-4D97-AF65-F5344CB8AC3E}">
        <p14:creationId xmlns:p14="http://schemas.microsoft.com/office/powerpoint/2010/main" val="12007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2" y="3632201"/>
            <a:ext cx="12191999" cy="3225799"/>
          </a:xfrm>
          <a:prstGeom prst="rect">
            <a:avLst/>
          </a:prstGeom>
          <a:solidFill>
            <a:srgbClr val="008774"/>
          </a:solidFill>
          <a:ln>
            <a:noFill/>
          </a:ln>
        </p:spPr>
        <p:txBody>
          <a:bodyPr lIns="121900" tIns="60933" rIns="121900" bIns="60933" anchor="ctr" anchorCtr="0">
            <a:noAutofit/>
          </a:bodyPr>
          <a:lstStyle/>
          <a:p>
            <a:pPr algn="ctr" defTabSz="609585"/>
            <a:endParaRPr sz="2400" dirty="0">
              <a:solidFill>
                <a:srgbClr val="FFFFFF"/>
              </a:solidFill>
              <a:latin typeface="Arial"/>
              <a:ea typeface="Arial"/>
              <a:cs typeface="Arial"/>
              <a:sym typeface="Arial"/>
            </a:endParaRPr>
          </a:p>
        </p:txBody>
      </p:sp>
      <p:grpSp>
        <p:nvGrpSpPr>
          <p:cNvPr id="6" name="Group 5"/>
          <p:cNvGrpSpPr/>
          <p:nvPr/>
        </p:nvGrpSpPr>
        <p:grpSpPr>
          <a:xfrm>
            <a:off x="4064001" y="72904"/>
            <a:ext cx="4064000" cy="6768163"/>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116010" y="115538"/>
            <a:ext cx="3901925" cy="6408465"/>
            <a:chOff x="3087007" y="86653"/>
            <a:chExt cx="2926444" cy="4806349"/>
          </a:xfrm>
        </p:grpSpPr>
        <p:sp>
          <p:nvSpPr>
            <p:cNvPr id="11" name="TextBox 10"/>
            <p:cNvSpPr txBox="1"/>
            <p:nvPr/>
          </p:nvSpPr>
          <p:spPr>
            <a:xfrm>
              <a:off x="3087007" y="86653"/>
              <a:ext cx="2926444"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Continuous Delivery</a:t>
              </a:r>
              <a:endParaRPr lang="en-US" sz="2933"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38706"/>
              </a:xfrm>
              <a:prstGeom prst="rect">
                <a:avLst/>
              </a:prstGeom>
              <a:noFill/>
              <a:effectLst/>
            </p:spPr>
            <p:txBody>
              <a:bodyPr wrap="square" rtlCol="0">
                <a:spAutoFit/>
              </a:bodyPr>
              <a:lstStyle/>
              <a:p>
                <a:pPr algn="ctr" defTabSz="609585">
                  <a:spcAft>
                    <a:spcPts val="400"/>
                  </a:spcAft>
                </a:pPr>
                <a:r>
                  <a:rPr lang="en-US" sz="1867" b="1" dirty="0">
                    <a:solidFill>
                      <a:srgbClr val="D9D9D9"/>
                    </a:solidFill>
                    <a:latin typeface="Arial"/>
                    <a:cs typeface="Arial"/>
                  </a:rPr>
                  <a:t>Release once every 6 months</a:t>
                </a:r>
              </a:p>
              <a:p>
                <a:pPr algn="ctr" defTabSz="609585">
                  <a:spcAft>
                    <a:spcPts val="400"/>
                  </a:spcAft>
                </a:pPr>
                <a:r>
                  <a:rPr lang="en-US" sz="1867" dirty="0">
                    <a:solidFill>
                      <a:srgbClr val="D9D9D9"/>
                    </a:solidFill>
                    <a:latin typeface="Arial"/>
                    <a:cs typeface="Arial"/>
                  </a:rPr>
                  <a:t>More Bugs in production</a:t>
                </a:r>
                <a:endParaRPr lang="en-US" sz="1867"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69387"/>
              </a:xfrm>
              <a:prstGeom prst="rect">
                <a:avLst/>
              </a:prstGeom>
              <a:noFill/>
              <a:effectLst/>
            </p:spPr>
            <p:txBody>
              <a:bodyPr wrap="square" rtlCol="0">
                <a:spAutoFit/>
              </a:bodyPr>
              <a:lstStyle/>
              <a:p>
                <a:pPr algn="ctr" defTabSz="609585">
                  <a:spcAft>
                    <a:spcPts val="400"/>
                  </a:spcAft>
                </a:pPr>
                <a:r>
                  <a:rPr lang="en-US" sz="2133" b="1" dirty="0">
                    <a:solidFill>
                      <a:srgbClr val="FFFFFF"/>
                    </a:solidFill>
                    <a:latin typeface="Arial"/>
                    <a:cs typeface="Arial"/>
                  </a:rPr>
                  <a:t>Release early and often</a:t>
                </a:r>
              </a:p>
              <a:p>
                <a:pPr algn="ctr" defTabSz="609585">
                  <a:spcAft>
                    <a:spcPts val="400"/>
                  </a:spcAft>
                </a:pPr>
                <a:r>
                  <a:rPr lang="en-US" sz="1867" dirty="0">
                    <a:solidFill>
                      <a:srgbClr val="FFFFFF"/>
                    </a:solidFill>
                    <a:latin typeface="Arial"/>
                    <a:cs typeface="Arial"/>
                  </a:rPr>
                  <a:t>Higher Quality of Code</a:t>
                </a:r>
                <a:endParaRPr lang="en-US" sz="1867" dirty="0">
                  <a:solidFill>
                    <a:srgbClr val="FFFFFF"/>
                  </a:solidFill>
                  <a:latin typeface="Georgia"/>
                  <a:cs typeface="Georgia"/>
                </a:endParaRPr>
              </a:p>
            </p:txBody>
          </p:sp>
        </p:grpSp>
      </p:grpSp>
      <p:grpSp>
        <p:nvGrpSpPr>
          <p:cNvPr id="2" name="Group 1"/>
          <p:cNvGrpSpPr/>
          <p:nvPr/>
        </p:nvGrpSpPr>
        <p:grpSpPr>
          <a:xfrm>
            <a:off x="1" y="89837"/>
            <a:ext cx="4064000" cy="6294761"/>
            <a:chOff x="1" y="67377"/>
            <a:chExt cx="3048000" cy="4721071"/>
          </a:xfrm>
        </p:grpSpPr>
        <p:sp>
          <p:nvSpPr>
            <p:cNvPr id="5" name="TextBox 4"/>
            <p:cNvSpPr txBox="1"/>
            <p:nvPr/>
          </p:nvSpPr>
          <p:spPr>
            <a:xfrm>
              <a:off x="440615" y="67377"/>
              <a:ext cx="2240982"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DevOps</a:t>
              </a:r>
              <a:endParaRPr lang="en-US" sz="2933"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54197"/>
              </a:xfrm>
              <a:prstGeom prst="rect">
                <a:avLst/>
              </a:prstGeom>
              <a:noFill/>
              <a:effectLst/>
            </p:spPr>
            <p:txBody>
              <a:bodyPr wrap="square" rtlCol="0">
                <a:spAutoFit/>
              </a:bodyPr>
              <a:lstStyle/>
              <a:p>
                <a:pPr algn="ctr" defTabSz="609585">
                  <a:spcAft>
                    <a:spcPts val="400"/>
                  </a:spcAft>
                </a:pPr>
                <a:r>
                  <a:rPr lang="en-US" sz="1867" b="1" dirty="0">
                    <a:solidFill>
                      <a:srgbClr val="D9D9D9"/>
                    </a:solidFill>
                    <a:latin typeface="Arial"/>
                    <a:cs typeface="Arial"/>
                  </a:rPr>
                  <a:t>Not my problem</a:t>
                </a:r>
              </a:p>
              <a:p>
                <a:pPr algn="ctr" defTabSz="609585">
                  <a:spcAft>
                    <a:spcPts val="400"/>
                  </a:spcAft>
                </a:pPr>
                <a:r>
                  <a:rPr lang="en-US" sz="1867" dirty="0">
                    <a:solidFill>
                      <a:srgbClr val="D9D9D9"/>
                    </a:solidFill>
                    <a:latin typeface="Arial"/>
                    <a:cs typeface="Arial"/>
                  </a:rPr>
                  <a:t>Separate tools, varied incentives, opaque process</a:t>
                </a:r>
                <a:endParaRPr lang="en-US" sz="1867" dirty="0">
                  <a:solidFill>
                    <a:srgbClr val="D9D9D9"/>
                  </a:solidFill>
                  <a:latin typeface="Georgia"/>
                  <a:cs typeface="Georgia"/>
                </a:endParaRPr>
              </a:p>
            </p:txBody>
          </p:sp>
          <p:sp>
            <p:nvSpPr>
              <p:cNvPr id="26" name="TextBox 25"/>
              <p:cNvSpPr txBox="1"/>
              <p:nvPr/>
            </p:nvSpPr>
            <p:spPr>
              <a:xfrm>
                <a:off x="1" y="2735319"/>
                <a:ext cx="2832022" cy="754197"/>
              </a:xfrm>
              <a:prstGeom prst="rect">
                <a:avLst/>
              </a:prstGeom>
              <a:noFill/>
              <a:effectLst/>
            </p:spPr>
            <p:txBody>
              <a:bodyPr wrap="square" rtlCol="0">
                <a:spAutoFit/>
              </a:bodyPr>
              <a:lstStyle/>
              <a:p>
                <a:pPr algn="ctr" defTabSz="609585">
                  <a:spcAft>
                    <a:spcPts val="400"/>
                  </a:spcAft>
                </a:pPr>
                <a:r>
                  <a:rPr lang="en-US" sz="1867" b="1" dirty="0">
                    <a:solidFill>
                      <a:srgbClr val="FFFFFF"/>
                    </a:solidFill>
                    <a:latin typeface="Arial"/>
                    <a:cs typeface="Arial"/>
                  </a:rPr>
                  <a:t>Shared responsibility</a:t>
                </a:r>
              </a:p>
              <a:p>
                <a:pPr algn="ctr" defTabSz="609585">
                  <a:spcAft>
                    <a:spcPts val="400"/>
                  </a:spcAft>
                </a:pPr>
                <a:r>
                  <a:rPr lang="en-US" sz="1867" dirty="0">
                    <a:solidFill>
                      <a:srgbClr val="FFFFFF"/>
                    </a:solidFill>
                    <a:latin typeface="Arial"/>
                    <a:cs typeface="Arial"/>
                  </a:rPr>
                  <a:t>Common incentives, tools, process and culture</a:t>
                </a:r>
                <a:endParaRPr lang="en-US" sz="1867"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8128002" y="115538"/>
            <a:ext cx="4063999" cy="6529164"/>
            <a:chOff x="6108701" y="86653"/>
            <a:chExt cx="3047999" cy="4896873"/>
          </a:xfrm>
        </p:grpSpPr>
        <p:sp>
          <p:nvSpPr>
            <p:cNvPr id="12" name="TextBox 11"/>
            <p:cNvSpPr txBox="1"/>
            <p:nvPr/>
          </p:nvSpPr>
          <p:spPr>
            <a:xfrm>
              <a:off x="6574750" y="86653"/>
              <a:ext cx="2240982"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Microservices</a:t>
              </a:r>
              <a:endParaRPr lang="en-US" sz="2933"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38706"/>
              </a:xfrm>
              <a:prstGeom prst="rect">
                <a:avLst/>
              </a:prstGeom>
              <a:noFill/>
              <a:effectLst/>
            </p:spPr>
            <p:txBody>
              <a:bodyPr wrap="square" rtlCol="0">
                <a:spAutoFit/>
              </a:bodyPr>
              <a:lstStyle/>
              <a:p>
                <a:pPr algn="ctr" defTabSz="609585">
                  <a:spcAft>
                    <a:spcPts val="400"/>
                  </a:spcAft>
                </a:pPr>
                <a:r>
                  <a:rPr lang="en-US" sz="1867" b="1" dirty="0">
                    <a:solidFill>
                      <a:srgbClr val="FFFFFF">
                        <a:lumMod val="85000"/>
                      </a:srgbClr>
                    </a:solidFill>
                    <a:latin typeface="Arial"/>
                    <a:cs typeface="Arial"/>
                  </a:rPr>
                  <a:t>Tightly coupled components</a:t>
                </a:r>
              </a:p>
              <a:p>
                <a:pPr algn="ctr" defTabSz="609585">
                  <a:spcAft>
                    <a:spcPts val="400"/>
                  </a:spcAft>
                </a:pPr>
                <a:r>
                  <a:rPr lang="en-US" sz="1867" dirty="0">
                    <a:solidFill>
                      <a:srgbClr val="FFFFFF">
                        <a:lumMod val="85000"/>
                      </a:srgbClr>
                    </a:solidFill>
                    <a:latin typeface="Arial"/>
                    <a:cs typeface="Arial"/>
                  </a:rPr>
                  <a:t>Slow deployment cycles</a:t>
                </a:r>
                <a:endParaRPr lang="en-US" sz="1867"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00068"/>
              </a:xfrm>
              <a:prstGeom prst="rect">
                <a:avLst/>
              </a:prstGeom>
              <a:noFill/>
              <a:effectLst/>
            </p:spPr>
            <p:txBody>
              <a:bodyPr wrap="square" rtlCol="0">
                <a:spAutoFit/>
              </a:bodyPr>
              <a:lstStyle/>
              <a:p>
                <a:pPr algn="ctr" defTabSz="609585">
                  <a:spcAft>
                    <a:spcPts val="400"/>
                  </a:spcAft>
                </a:pPr>
                <a:r>
                  <a:rPr lang="en-US" sz="2133" b="1" dirty="0">
                    <a:solidFill>
                      <a:srgbClr val="FFFFFF"/>
                    </a:solidFill>
                    <a:latin typeface="Arial"/>
                    <a:cs typeface="Arial"/>
                  </a:rPr>
                  <a:t>Loosely coupled components</a:t>
                </a:r>
              </a:p>
              <a:p>
                <a:pPr algn="ctr" defTabSz="609585">
                  <a:spcAft>
                    <a:spcPts val="400"/>
                  </a:spcAft>
                </a:pPr>
                <a:r>
                  <a:rPr lang="en-US" sz="2133" dirty="0">
                    <a:solidFill>
                      <a:srgbClr val="FFFFFF"/>
                    </a:solidFill>
                    <a:latin typeface="Arial"/>
                    <a:cs typeface="Arial"/>
                  </a:rPr>
                  <a:t>Automated deployments</a:t>
                </a:r>
                <a:endParaRPr lang="en-US" sz="2133"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nvPr>
        </p:nvGraphicFramePr>
        <p:xfrm>
          <a:off x="2413820" y="2129851"/>
          <a:ext cx="9512371" cy="409984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2064020" y="6453759"/>
            <a:ext cx="7934865" cy="37952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400"/>
            </a:lvl1pPr>
          </a:lstStyle>
          <a:p>
            <a:pPr algn="ctr" defTabSz="412655">
              <a:defRPr sz="1800"/>
            </a:pPr>
            <a:r>
              <a:rPr sz="2133"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311431" y="2440734"/>
            <a:ext cx="3892588" cy="2173329"/>
            <a:chOff x="607174" y="1826406"/>
            <a:chExt cx="2408836" cy="2036019"/>
          </a:xfrm>
        </p:grpSpPr>
        <p:sp>
          <p:nvSpPr>
            <p:cNvPr id="33" name="TextBox 32"/>
            <p:cNvSpPr txBox="1"/>
            <p:nvPr/>
          </p:nvSpPr>
          <p:spPr>
            <a:xfrm>
              <a:off x="607174" y="2585133"/>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4634634" y="5155082"/>
            <a:ext cx="3881060"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r>
              <a:rPr lang="en-US" sz="2133" b="1" dirty="0">
                <a:solidFill>
                  <a:srgbClr val="FFFFFF">
                    <a:lumMod val="85000"/>
                  </a:srgbClr>
                </a:solidFill>
                <a:latin typeface="Arial"/>
                <a:cs typeface="Arial"/>
                <a:sym typeface="Helvetica Light"/>
              </a:rPr>
              <a:t>Average Hours/Week</a:t>
            </a:r>
          </a:p>
        </p:txBody>
      </p:sp>
      <p:sp>
        <p:nvSpPr>
          <p:cNvPr id="39" name="Title 38"/>
          <p:cNvSpPr>
            <a:spLocks noGrp="1"/>
          </p:cNvSpPr>
          <p:nvPr>
            <p:ph type="title"/>
          </p:nvPr>
        </p:nvSpPr>
        <p:spPr>
          <a:xfrm>
            <a:off x="151628" y="199891"/>
            <a:ext cx="11419483" cy="1301476"/>
          </a:xfrm>
        </p:spPr>
        <p:txBody>
          <a:bodyPr/>
          <a:lstStyle/>
          <a:p>
            <a:pPr>
              <a:spcAft>
                <a:spcPts val="400"/>
              </a:spcAft>
            </a:pPr>
            <a:r>
              <a:rPr lang="en-US" sz="4267" dirty="0">
                <a:solidFill>
                  <a:schemeClr val="bg1">
                    <a:lumMod val="85000"/>
                  </a:schemeClr>
                </a:solidFill>
              </a:rPr>
              <a:t>Software Developers Spend too Much Time </a:t>
            </a:r>
            <a:r>
              <a:rPr lang="en-US" sz="4267" dirty="0">
                <a:solidFill>
                  <a:srgbClr val="00AE9E"/>
                </a:solidFill>
              </a:rPr>
              <a:t>NOT Writing Software</a:t>
            </a:r>
            <a:endParaRPr lang="en-US" sz="4267" dirty="0">
              <a:solidFill>
                <a:srgbClr val="00AE9E"/>
              </a:solidFill>
              <a:latin typeface="Georgia"/>
              <a:cs typeface="Georgia"/>
            </a:endParaRPr>
          </a:p>
        </p:txBody>
      </p:sp>
      <p:sp>
        <p:nvSpPr>
          <p:cNvPr id="41" name="Slide Number Placeholder 1"/>
          <p:cNvSpPr>
            <a:spLocks noGrp="1"/>
          </p:cNvSpPr>
          <p:nvPr>
            <p:ph type="sldNum" sz="quarter" idx="12"/>
          </p:nvPr>
        </p:nvSpPr>
        <p:spPr>
          <a:xfrm>
            <a:off x="64329" y="6481951"/>
            <a:ext cx="497784" cy="365125"/>
          </a:xfrm>
        </p:spPr>
        <p:txBody>
          <a:bodyPr/>
          <a:lstStyle/>
          <a:p>
            <a:pPr defTabSz="609585"/>
            <a:fld id="{ADA07C09-8A41-3B46-A636-3955072BBB4F}" type="slidenum">
              <a:rPr lang="en-US">
                <a:solidFill>
                  <a:srgbClr val="FFFFFF">
                    <a:lumMod val="65000"/>
                  </a:srgbClr>
                </a:solidFill>
                <a:latin typeface="Arial"/>
              </a:rPr>
              <a:pPr defTabSz="609585"/>
              <a:t>6</a:t>
            </a:fld>
            <a:endParaRPr lang="en-US">
              <a:solidFill>
                <a:srgbClr val="FFFFFF">
                  <a:lumMod val="65000"/>
                </a:srgbClr>
              </a:solidFill>
              <a:latin typeface="Arial"/>
            </a:endParaRPr>
          </a:p>
        </p:txBody>
      </p:sp>
      <p:sp>
        <p:nvSpPr>
          <p:cNvPr id="13" name="Shape 2308"/>
          <p:cNvSpPr/>
          <p:nvPr/>
        </p:nvSpPr>
        <p:spPr>
          <a:xfrm>
            <a:off x="622861" y="3268272"/>
            <a:ext cx="9907368" cy="1383504"/>
          </a:xfrm>
          <a:prstGeom prst="rect">
            <a:avLst/>
          </a:prstGeom>
          <a:ln w="38100">
            <a:solidFill>
              <a:srgbClr val="FFFF00">
                <a:alpha val="78000"/>
              </a:srgbClr>
            </a:solidFill>
            <a:prstDash val="sysDash"/>
            <a:miter lim="400000"/>
          </a:ln>
        </p:spPr>
        <p:txBody>
          <a:bodyPr lIns="0" tIns="0" rIns="0" bIns="0" anchor="ctr"/>
          <a:lstStyle/>
          <a:p>
            <a:pPr algn="ctr" defTabSz="412655">
              <a:defRPr sz="3200"/>
            </a:pPr>
            <a:endParaRPr sz="16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622862" y="5620135"/>
            <a:ext cx="10252101" cy="6292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r>
              <a:rPr lang="en-US" sz="3200" b="1" dirty="0">
                <a:solidFill>
                  <a:srgbClr val="FFFF00"/>
                </a:solidFill>
                <a:latin typeface="Arial"/>
                <a:cs typeface="Arial"/>
                <a:sym typeface="Helvetica Light"/>
              </a:rPr>
              <a:t>17.5 </a:t>
            </a:r>
            <a:r>
              <a:rPr lang="en-US" sz="3200" b="1" dirty="0" err="1">
                <a:solidFill>
                  <a:srgbClr val="FFFF00"/>
                </a:solidFill>
                <a:latin typeface="Arial"/>
                <a:cs typeface="Arial"/>
                <a:sym typeface="Helvetica Light"/>
              </a:rPr>
              <a:t>hrs</a:t>
            </a:r>
            <a:r>
              <a:rPr lang="en-US" sz="3200" b="1" dirty="0">
                <a:solidFill>
                  <a:srgbClr val="FFFF00"/>
                </a:solidFill>
                <a:latin typeface="Arial"/>
                <a:cs typeface="Arial"/>
                <a:sym typeface="Helvetica Light"/>
              </a:rPr>
              <a:t> ~ 40% of full work week!</a:t>
            </a:r>
          </a:p>
        </p:txBody>
      </p:sp>
      <p:grpSp>
        <p:nvGrpSpPr>
          <p:cNvPr id="3" name="Group 2"/>
          <p:cNvGrpSpPr/>
          <p:nvPr/>
        </p:nvGrpSpPr>
        <p:grpSpPr>
          <a:xfrm>
            <a:off x="4522839" y="3304152"/>
            <a:ext cx="2796731" cy="1195832"/>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grpSp>
    </p:spTree>
    <p:extLst>
      <p:ext uri="{BB962C8B-B14F-4D97-AF65-F5344CB8AC3E}">
        <p14:creationId xmlns:p14="http://schemas.microsoft.com/office/powerpoint/2010/main" val="39992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267" dirty="0">
                <a:solidFill>
                  <a:srgbClr val="D9D9D9"/>
                </a:solidFill>
              </a:rPr>
              <a:t>Software is </a:t>
            </a:r>
            <a:r>
              <a:rPr lang="en-US" sz="4267" dirty="0">
                <a:solidFill>
                  <a:srgbClr val="00AE9E"/>
                </a:solidFill>
              </a:rPr>
              <a:t>EVOLVING</a:t>
            </a:r>
          </a:p>
        </p:txBody>
      </p:sp>
      <p:sp>
        <p:nvSpPr>
          <p:cNvPr id="2" name="Slide Number Placeholder 1"/>
          <p:cNvSpPr>
            <a:spLocks noGrp="1"/>
          </p:cNvSpPr>
          <p:nvPr>
            <p:ph type="sldNum" sz="quarter" idx="12"/>
          </p:nvPr>
        </p:nvSpPr>
        <p:spPr/>
        <p:txBody>
          <a:bodyPr/>
          <a:lstStyle/>
          <a:p>
            <a:pPr defTabSz="609585"/>
            <a:fld id="{ADA07C09-8A41-3B46-A636-3955072BBB4F}" type="slidenum">
              <a:rPr lang="en-US">
                <a:solidFill>
                  <a:srgbClr val="FFFFFF">
                    <a:lumMod val="65000"/>
                  </a:srgbClr>
                </a:solidFill>
                <a:latin typeface="Arial"/>
              </a:rPr>
              <a:pPr defTabSz="609585"/>
              <a:t>7</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452126" y="1327339"/>
            <a:ext cx="2061957" cy="1111637"/>
          </a:xfrm>
          <a:prstGeom prst="rect">
            <a:avLst/>
          </a:prstGeom>
        </p:spPr>
      </p:pic>
      <p:pic>
        <p:nvPicPr>
          <p:cNvPr id="7" name="Picture 6"/>
          <p:cNvPicPr>
            <a:picLocks noChangeAspect="1"/>
          </p:cNvPicPr>
          <p:nvPr/>
        </p:nvPicPr>
        <p:blipFill>
          <a:blip r:embed="rId4"/>
          <a:stretch>
            <a:fillRect/>
          </a:stretch>
        </p:blipFill>
        <p:spPr>
          <a:xfrm>
            <a:off x="9633247" y="2986209"/>
            <a:ext cx="1723152" cy="1723152"/>
          </a:xfrm>
          <a:prstGeom prst="rect">
            <a:avLst/>
          </a:prstGeom>
        </p:spPr>
      </p:pic>
      <p:pic>
        <p:nvPicPr>
          <p:cNvPr id="8" name="Picture 7"/>
          <p:cNvPicPr>
            <a:picLocks noChangeAspect="1"/>
          </p:cNvPicPr>
          <p:nvPr/>
        </p:nvPicPr>
        <p:blipFill>
          <a:blip r:embed="rId5"/>
          <a:stretch>
            <a:fillRect/>
          </a:stretch>
        </p:blipFill>
        <p:spPr>
          <a:xfrm>
            <a:off x="9019520" y="5120456"/>
            <a:ext cx="1049061" cy="1049059"/>
          </a:xfrm>
          <a:prstGeom prst="rect">
            <a:avLst/>
          </a:prstGeom>
        </p:spPr>
      </p:pic>
      <p:pic>
        <p:nvPicPr>
          <p:cNvPr id="9" name="Picture 8"/>
          <p:cNvPicPr>
            <a:picLocks noChangeAspect="1"/>
          </p:cNvPicPr>
          <p:nvPr/>
        </p:nvPicPr>
        <p:blipFill>
          <a:blip r:embed="rId6"/>
          <a:stretch>
            <a:fillRect/>
          </a:stretch>
        </p:blipFill>
        <p:spPr>
          <a:xfrm>
            <a:off x="242352" y="3004995"/>
            <a:ext cx="3972288" cy="1298223"/>
          </a:xfrm>
          <a:prstGeom prst="rect">
            <a:avLst/>
          </a:prstGeom>
        </p:spPr>
      </p:pic>
      <p:grpSp>
        <p:nvGrpSpPr>
          <p:cNvPr id="12" name="Group 11"/>
          <p:cNvGrpSpPr/>
          <p:nvPr/>
        </p:nvGrpSpPr>
        <p:grpSpPr>
          <a:xfrm>
            <a:off x="4814678" y="2447311"/>
            <a:ext cx="2343028" cy="23596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8384975" y="5958637"/>
            <a:ext cx="2450131" cy="461665"/>
          </a:xfrm>
          <a:prstGeom prst="rect">
            <a:avLst/>
          </a:prstGeom>
          <a:noFill/>
        </p:spPr>
        <p:txBody>
          <a:bodyPr wrap="square" rtlCol="0">
            <a:spAutoFit/>
          </a:bodyPr>
          <a:lstStyle/>
          <a:p>
            <a:pPr algn="ctr" defTabSz="609585"/>
            <a:r>
              <a:rPr lang="en-US" sz="2400" b="1" dirty="0">
                <a:solidFill>
                  <a:srgbClr val="FFFFFF"/>
                </a:solidFill>
                <a:latin typeface="Arial"/>
                <a:cs typeface="Arial"/>
              </a:rPr>
              <a:t>Spring Boot</a:t>
            </a:r>
          </a:p>
        </p:txBody>
      </p:sp>
      <p:grpSp>
        <p:nvGrpSpPr>
          <p:cNvPr id="20" name="Group 19"/>
          <p:cNvGrpSpPr/>
          <p:nvPr/>
        </p:nvGrpSpPr>
        <p:grpSpPr>
          <a:xfrm>
            <a:off x="8044167" y="602037"/>
            <a:ext cx="3582384" cy="1814497"/>
            <a:chOff x="5860671" y="702930"/>
            <a:chExt cx="2686788" cy="1360873"/>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46249"/>
            </a:xfrm>
            <a:prstGeom prst="rect">
              <a:avLst/>
            </a:prstGeom>
            <a:noFill/>
          </p:spPr>
          <p:txBody>
            <a:bodyPr wrap="square" rtlCol="0">
              <a:spAutoFit/>
            </a:bodyPr>
            <a:lstStyle/>
            <a:p>
              <a:pPr algn="ctr" defTabSz="609585"/>
              <a:r>
                <a:rPr lang="en-US" sz="2400" b="1" dirty="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242352" y="4438109"/>
            <a:ext cx="3972288" cy="1977628"/>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1360" y="1542500"/>
            <a:ext cx="1500653" cy="1241792"/>
          </a:xfrm>
          <a:prstGeom prst="rect">
            <a:avLst/>
          </a:prstGeom>
        </p:spPr>
      </p:pic>
      <p:pic>
        <p:nvPicPr>
          <p:cNvPr id="18" name="Picture 17"/>
          <p:cNvPicPr>
            <a:picLocks noChangeAspect="1"/>
          </p:cNvPicPr>
          <p:nvPr/>
        </p:nvPicPr>
        <p:blipFill>
          <a:blip r:embed="rId11"/>
          <a:stretch>
            <a:fillRect/>
          </a:stretch>
        </p:blipFill>
        <p:spPr>
          <a:xfrm>
            <a:off x="7458150" y="3901593"/>
            <a:ext cx="1853649" cy="803249"/>
          </a:xfrm>
          <a:prstGeom prst="rect">
            <a:avLst/>
          </a:prstGeom>
        </p:spPr>
      </p:pic>
      <p:pic>
        <p:nvPicPr>
          <p:cNvPr id="19" name="Picture 18"/>
          <p:cNvPicPr>
            <a:picLocks noChangeAspect="1"/>
          </p:cNvPicPr>
          <p:nvPr/>
        </p:nvPicPr>
        <p:blipFill>
          <a:blip r:embed="rId12"/>
          <a:stretch>
            <a:fillRect/>
          </a:stretch>
        </p:blipFill>
        <p:spPr>
          <a:xfrm>
            <a:off x="4572014" y="5325021"/>
            <a:ext cx="3499556" cy="1090715"/>
          </a:xfrm>
          <a:prstGeom prst="rect">
            <a:avLst/>
          </a:prstGeom>
        </p:spPr>
      </p:pic>
      <p:pic>
        <p:nvPicPr>
          <p:cNvPr id="22" name="Picture 21"/>
          <p:cNvPicPr>
            <a:picLocks noChangeAspect="1"/>
          </p:cNvPicPr>
          <p:nvPr/>
        </p:nvPicPr>
        <p:blipFill>
          <a:blip r:embed="rId13"/>
          <a:stretch>
            <a:fillRect/>
          </a:stretch>
        </p:blipFill>
        <p:spPr>
          <a:xfrm>
            <a:off x="4514139" y="762000"/>
            <a:ext cx="5080000" cy="1778000"/>
          </a:xfrm>
          <a:prstGeom prst="rect">
            <a:avLst/>
          </a:prstGeom>
        </p:spPr>
      </p:pic>
    </p:spTree>
    <p:extLst>
      <p:ext uri="{BB962C8B-B14F-4D97-AF65-F5344CB8AC3E}">
        <p14:creationId xmlns:p14="http://schemas.microsoft.com/office/powerpoint/2010/main" val="119949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72533" y="2920534"/>
            <a:ext cx="9604800" cy="1156397"/>
          </a:xfrm>
          <a:prstGeom prst="rect">
            <a:avLst/>
          </a:prstGeom>
          <a:noFill/>
          <a:ln w="12700" cap="flat" cmpd="sng">
            <a:solidFill>
              <a:srgbClr val="FF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2352567" y="6151901"/>
            <a:ext cx="39479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PRIVATE CLOUD</a:t>
            </a:r>
          </a:p>
          <a:p>
            <a:pPr algn="l">
              <a:buSzPct val="25000"/>
            </a:pPr>
            <a:endParaRPr sz="1067"/>
          </a:p>
        </p:txBody>
      </p:sp>
      <p:sp>
        <p:nvSpPr>
          <p:cNvPr id="258" name="Shape 258"/>
          <p:cNvSpPr txBox="1">
            <a:spLocks noGrp="1"/>
          </p:cNvSpPr>
          <p:nvPr>
            <p:ph type="subTitle" idx="1"/>
          </p:nvPr>
        </p:nvSpPr>
        <p:spPr>
          <a:xfrm>
            <a:off x="6382134" y="6154667"/>
            <a:ext cx="33575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PUBLIC CLOUD</a:t>
            </a:r>
          </a:p>
        </p:txBody>
      </p:sp>
      <p:sp>
        <p:nvSpPr>
          <p:cNvPr id="259" name="Shape 259"/>
          <p:cNvSpPr txBox="1"/>
          <p:nvPr/>
        </p:nvSpPr>
        <p:spPr>
          <a:xfrm>
            <a:off x="6581001" y="6364267"/>
            <a:ext cx="3111599"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AWS </a:t>
            </a:r>
            <a:r>
              <a:rPr lang="en-US" sz="1067" dirty="0">
                <a:solidFill>
                  <a:srgbClr val="000000"/>
                </a:solidFill>
                <a:latin typeface="Arial"/>
              </a:rPr>
              <a:t>    </a:t>
            </a:r>
            <a:r>
              <a:rPr lang="en" sz="1067" dirty="0">
                <a:solidFill>
                  <a:srgbClr val="000000"/>
                </a:solidFill>
                <a:latin typeface="Arial"/>
                <a:ea typeface="Arial"/>
                <a:cs typeface="Arial"/>
                <a:sym typeface="Arial"/>
              </a:rPr>
              <a:t>Azure</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GCP</a:t>
            </a:r>
          </a:p>
        </p:txBody>
      </p:sp>
      <p:sp>
        <p:nvSpPr>
          <p:cNvPr id="260" name="Shape 260"/>
          <p:cNvSpPr txBox="1"/>
          <p:nvPr/>
        </p:nvSpPr>
        <p:spPr>
          <a:xfrm>
            <a:off x="2894167" y="6364267"/>
            <a:ext cx="3111599"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vSphere 	OpenStack</a:t>
            </a:r>
          </a:p>
        </p:txBody>
      </p:sp>
      <p:sp>
        <p:nvSpPr>
          <p:cNvPr id="261" name="Shape 261"/>
          <p:cNvSpPr txBox="1"/>
          <p:nvPr/>
        </p:nvSpPr>
        <p:spPr>
          <a:xfrm>
            <a:off x="70930" y="-13933"/>
            <a:ext cx="9654404" cy="507600"/>
          </a:xfrm>
          <a:prstGeom prst="rect">
            <a:avLst/>
          </a:prstGeom>
          <a:noFill/>
          <a:ln>
            <a:noFill/>
          </a:ln>
        </p:spPr>
        <p:txBody>
          <a:bodyPr lIns="121900" tIns="121900" rIns="121900" bIns="121900" anchor="t" anchorCtr="0">
            <a:noAutofit/>
          </a:bodyPr>
          <a:lstStyle/>
          <a:p>
            <a:pPr defTabSz="609585">
              <a:buClr>
                <a:srgbClr val="6D4076"/>
              </a:buClr>
              <a:buSzPct val="25000"/>
            </a:pPr>
            <a:r>
              <a:rPr lang="en-US" sz="1867" b="1" dirty="0">
                <a:solidFill>
                  <a:srgbClr val="008774"/>
                </a:solidFill>
                <a:latin typeface="Arial"/>
                <a:ea typeface="Arial"/>
                <a:cs typeface="Arial"/>
                <a:sym typeface="Arial"/>
              </a:rPr>
              <a:t>Evolving to a </a:t>
            </a:r>
            <a:r>
              <a:rPr lang="en-US" sz="1867" b="1" dirty="0" err="1">
                <a:solidFill>
                  <a:srgbClr val="008774"/>
                </a:solidFill>
                <a:latin typeface="Arial"/>
                <a:ea typeface="Arial"/>
                <a:cs typeface="Arial"/>
                <a:sym typeface="Arial"/>
              </a:rPr>
              <a:t>Microservice</a:t>
            </a:r>
            <a:r>
              <a:rPr lang="en-US" sz="1867" b="1" dirty="0">
                <a:solidFill>
                  <a:srgbClr val="008774"/>
                </a:solidFill>
                <a:latin typeface="Arial"/>
                <a:ea typeface="Arial"/>
                <a:cs typeface="Arial"/>
                <a:sym typeface="Arial"/>
              </a:rPr>
              <a:t> Strategy with </a:t>
            </a:r>
            <a:r>
              <a:rPr lang="en" sz="1867" b="1" dirty="0">
                <a:solidFill>
                  <a:srgbClr val="008774"/>
                </a:solidFill>
                <a:latin typeface="Arial"/>
                <a:ea typeface="Arial"/>
                <a:cs typeface="Arial"/>
                <a:sym typeface="Arial"/>
              </a:rPr>
              <a:t>Cloud </a:t>
            </a:r>
            <a:r>
              <a:rPr lang="en-US" sz="1867" b="1" dirty="0">
                <a:solidFill>
                  <a:srgbClr val="008774"/>
                </a:solidFill>
                <a:latin typeface="Arial"/>
                <a:ea typeface="Arial"/>
                <a:cs typeface="Arial"/>
                <a:sym typeface="Arial"/>
              </a:rPr>
              <a:t>Native </a:t>
            </a:r>
            <a:r>
              <a:rPr lang="en" sz="1867" b="1" dirty="0">
                <a:solidFill>
                  <a:srgbClr val="008774"/>
                </a:solidFill>
                <a:latin typeface="Arial"/>
                <a:ea typeface="Arial"/>
                <a:cs typeface="Arial"/>
                <a:sym typeface="Arial"/>
              </a:rPr>
              <a:t>Architecture (Ecosystem)</a:t>
            </a:r>
          </a:p>
        </p:txBody>
      </p:sp>
      <p:sp>
        <p:nvSpPr>
          <p:cNvPr id="262" name="Shape 262"/>
          <p:cNvSpPr txBox="1">
            <a:spLocks noGrp="1"/>
          </p:cNvSpPr>
          <p:nvPr>
            <p:ph type="subTitle" idx="1"/>
          </p:nvPr>
        </p:nvSpPr>
        <p:spPr>
          <a:xfrm>
            <a:off x="2352567" y="5492800"/>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CLOUD ORCHESTRATION </a:t>
            </a:r>
          </a:p>
          <a:p>
            <a:pPr algn="l">
              <a:buSzPct val="25000"/>
            </a:pPr>
            <a:r>
              <a:rPr lang="en" sz="1200" b="1" dirty="0"/>
              <a:t>&amp; AUTOMATION</a:t>
            </a:r>
          </a:p>
          <a:p>
            <a:pPr algn="l">
              <a:buSzPct val="25000"/>
            </a:pPr>
            <a:endParaRPr sz="1067" dirty="0"/>
          </a:p>
        </p:txBody>
      </p:sp>
      <p:sp>
        <p:nvSpPr>
          <p:cNvPr id="263" name="Shape 263"/>
          <p:cNvSpPr txBox="1">
            <a:spLocks noGrp="1"/>
          </p:cNvSpPr>
          <p:nvPr>
            <p:ph type="subTitle" idx="1"/>
          </p:nvPr>
        </p:nvSpPr>
        <p:spPr>
          <a:xfrm>
            <a:off x="2380734" y="29649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LANGUAGES</a:t>
            </a:r>
          </a:p>
          <a:p>
            <a:pPr algn="l">
              <a:buSzPct val="25000"/>
            </a:pPr>
            <a:r>
              <a:rPr lang="en" sz="1067"/>
              <a:t>Java</a:t>
            </a:r>
          </a:p>
          <a:p>
            <a:pPr algn="l">
              <a:buSzPct val="25000"/>
            </a:pPr>
            <a:r>
              <a:rPr lang="en" sz="1067"/>
              <a:t>.NET</a:t>
            </a:r>
          </a:p>
          <a:p>
            <a:pPr algn="l">
              <a:buSzPct val="25000"/>
            </a:pPr>
            <a:r>
              <a:rPr lang="en" sz="1067"/>
              <a:t>Python</a:t>
            </a:r>
          </a:p>
          <a:p>
            <a:pPr algn="l">
              <a:buSzPct val="25000"/>
            </a:pPr>
            <a:endParaRPr sz="1067"/>
          </a:p>
        </p:txBody>
      </p:sp>
      <p:sp>
        <p:nvSpPr>
          <p:cNvPr id="264" name="Shape 264"/>
          <p:cNvSpPr txBox="1">
            <a:spLocks noGrp="1"/>
          </p:cNvSpPr>
          <p:nvPr>
            <p:ph type="subTitle" idx="1"/>
          </p:nvPr>
        </p:nvSpPr>
        <p:spPr>
          <a:xfrm>
            <a:off x="2352567" y="4830933"/>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CONTAINER</a:t>
            </a:r>
          </a:p>
          <a:p>
            <a:pPr algn="l">
              <a:buSzPct val="25000"/>
            </a:pPr>
            <a:r>
              <a:rPr lang="en" sz="1200" b="1" dirty="0"/>
              <a:t>ORCHESTRATION </a:t>
            </a:r>
          </a:p>
          <a:p>
            <a:pPr algn="l">
              <a:buSzPct val="25000"/>
            </a:pPr>
            <a:endParaRPr sz="1067" dirty="0"/>
          </a:p>
        </p:txBody>
      </p:sp>
      <p:sp>
        <p:nvSpPr>
          <p:cNvPr id="265" name="Shape 265"/>
          <p:cNvSpPr txBox="1">
            <a:spLocks noGrp="1"/>
          </p:cNvSpPr>
          <p:nvPr>
            <p:ph type="subTitle" idx="1"/>
          </p:nvPr>
        </p:nvSpPr>
        <p:spPr>
          <a:xfrm>
            <a:off x="2364614" y="4166333"/>
            <a:ext cx="39479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CONTAINERS</a:t>
            </a:r>
          </a:p>
          <a:p>
            <a:pPr algn="l">
              <a:buSzPct val="25000"/>
            </a:pPr>
            <a:endParaRPr sz="1067"/>
          </a:p>
        </p:txBody>
      </p:sp>
      <p:sp>
        <p:nvSpPr>
          <p:cNvPr id="266" name="Shape 266"/>
          <p:cNvSpPr txBox="1">
            <a:spLocks noGrp="1"/>
          </p:cNvSpPr>
          <p:nvPr>
            <p:ph type="subTitle" idx="1"/>
          </p:nvPr>
        </p:nvSpPr>
        <p:spPr>
          <a:xfrm>
            <a:off x="6382134" y="4183333"/>
            <a:ext cx="33575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MESSAGING</a:t>
            </a:r>
          </a:p>
          <a:p>
            <a:pPr algn="l">
              <a:buSzPct val="25000"/>
            </a:pPr>
            <a:endParaRPr sz="1067"/>
          </a:p>
        </p:txBody>
      </p:sp>
      <p:sp>
        <p:nvSpPr>
          <p:cNvPr id="267" name="Shape 267"/>
          <p:cNvSpPr txBox="1">
            <a:spLocks noGrp="1"/>
          </p:cNvSpPr>
          <p:nvPr>
            <p:ph type="subTitle" idx="1"/>
          </p:nvPr>
        </p:nvSpPr>
        <p:spPr>
          <a:xfrm>
            <a:off x="219234" y="2949433"/>
            <a:ext cx="2079999"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DATA MICROSERVICES</a:t>
            </a:r>
          </a:p>
          <a:p>
            <a:pPr algn="l">
              <a:buSzPct val="25000"/>
            </a:pPr>
            <a:r>
              <a:rPr lang="en" sz="1067" dirty="0"/>
              <a:t>Spring Cloud DataFlow</a:t>
            </a:r>
          </a:p>
          <a:p>
            <a:pPr algn="l">
              <a:buSzPct val="25000"/>
            </a:pPr>
            <a:r>
              <a:rPr lang="en" sz="1067" dirty="0"/>
              <a:t>Storm</a:t>
            </a:r>
          </a:p>
          <a:p>
            <a:pPr algn="l">
              <a:buSzPct val="25000"/>
            </a:pPr>
            <a:r>
              <a:rPr lang="en" sz="1067" dirty="0"/>
              <a:t>Fink/NiFi</a:t>
            </a:r>
          </a:p>
        </p:txBody>
      </p:sp>
      <p:sp>
        <p:nvSpPr>
          <p:cNvPr id="268" name="Shape 268"/>
          <p:cNvSpPr txBox="1">
            <a:spLocks noGrp="1"/>
          </p:cNvSpPr>
          <p:nvPr>
            <p:ph type="subTitle" idx="1"/>
          </p:nvPr>
        </p:nvSpPr>
        <p:spPr>
          <a:xfrm>
            <a:off x="6373133" y="2984901"/>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CIRCUIT BREAKERS</a:t>
            </a:r>
          </a:p>
          <a:p>
            <a:pPr algn="l">
              <a:buSzPct val="25000"/>
            </a:pPr>
            <a:r>
              <a:rPr lang="en" sz="1067"/>
              <a:t>Hystrix</a:t>
            </a:r>
          </a:p>
          <a:p>
            <a:pPr algn="l">
              <a:buSzPct val="25000"/>
            </a:pPr>
            <a:r>
              <a:rPr lang="en" sz="1067"/>
              <a:t>DIY</a:t>
            </a:r>
          </a:p>
          <a:p>
            <a:pPr algn="l">
              <a:buSzPct val="25000"/>
            </a:pPr>
            <a:endParaRPr sz="1067"/>
          </a:p>
          <a:p>
            <a:pPr algn="l">
              <a:buSzPct val="25000"/>
            </a:pPr>
            <a:endParaRPr sz="1067"/>
          </a:p>
        </p:txBody>
      </p:sp>
      <p:sp>
        <p:nvSpPr>
          <p:cNvPr id="269" name="Shape 269"/>
          <p:cNvSpPr txBox="1">
            <a:spLocks noGrp="1"/>
          </p:cNvSpPr>
          <p:nvPr>
            <p:ph type="subTitle" idx="1"/>
          </p:nvPr>
        </p:nvSpPr>
        <p:spPr>
          <a:xfrm>
            <a:off x="8101633" y="2974967"/>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LOAD BALANCING</a:t>
            </a:r>
          </a:p>
          <a:p>
            <a:pPr algn="l">
              <a:buSzPct val="25000"/>
            </a:pPr>
            <a:r>
              <a:rPr lang="en" sz="1067"/>
              <a:t>Ribbon</a:t>
            </a:r>
          </a:p>
          <a:p>
            <a:pPr algn="l">
              <a:buSzPct val="25000"/>
            </a:pPr>
            <a:r>
              <a:rPr lang="en" sz="1067"/>
              <a:t>Zuul (client side)</a:t>
            </a:r>
          </a:p>
          <a:p>
            <a:pPr algn="l">
              <a:buSzPct val="25000"/>
            </a:pPr>
            <a:endParaRPr sz="1067"/>
          </a:p>
          <a:p>
            <a:pPr algn="l">
              <a:buSzPct val="25000"/>
            </a:pPr>
            <a:endParaRPr sz="1067"/>
          </a:p>
        </p:txBody>
      </p:sp>
      <p:sp>
        <p:nvSpPr>
          <p:cNvPr id="270" name="Shape 270"/>
          <p:cNvSpPr txBox="1">
            <a:spLocks noGrp="1"/>
          </p:cNvSpPr>
          <p:nvPr>
            <p:ph type="subTitle" idx="1"/>
          </p:nvPr>
        </p:nvSpPr>
        <p:spPr>
          <a:xfrm>
            <a:off x="238633" y="525767"/>
            <a:ext cx="2042000" cy="23043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DATABASES AND DATA MANAGEMENT</a:t>
            </a:r>
            <a:endParaRPr sz="800" dirty="0"/>
          </a:p>
          <a:p>
            <a:pPr algn="l">
              <a:lnSpc>
                <a:spcPct val="115000"/>
              </a:lnSpc>
              <a:buSzPct val="25000"/>
            </a:pPr>
            <a:r>
              <a:rPr lang="en" sz="1067" b="1" dirty="0"/>
              <a:t>Traditional RDBMS</a:t>
            </a:r>
          </a:p>
          <a:p>
            <a:pPr algn="l">
              <a:buSzPct val="25000"/>
            </a:pPr>
            <a:r>
              <a:rPr lang="en" sz="1067" dirty="0"/>
              <a:t>Oracle	MySQL</a:t>
            </a:r>
          </a:p>
          <a:p>
            <a:pPr algn="l">
              <a:buSzPct val="25000"/>
            </a:pPr>
            <a:r>
              <a:rPr lang="en" sz="1067" dirty="0"/>
              <a:t>SQL Server</a:t>
            </a:r>
          </a:p>
          <a:p>
            <a:pPr algn="l">
              <a:buSzPct val="25000"/>
            </a:pPr>
            <a:endParaRPr sz="800" dirty="0"/>
          </a:p>
          <a:p>
            <a:pPr algn="l">
              <a:buSzPct val="25000"/>
            </a:pPr>
            <a:r>
              <a:rPr lang="en" sz="1067" b="1" dirty="0"/>
              <a:t>NoSQL datastores</a:t>
            </a:r>
          </a:p>
          <a:p>
            <a:pPr algn="l">
              <a:buSzPct val="25000"/>
            </a:pPr>
            <a:r>
              <a:rPr lang="en" sz="1067" dirty="0"/>
              <a:t>MongoDB	    Cassandra</a:t>
            </a:r>
          </a:p>
          <a:p>
            <a:pPr algn="l">
              <a:buSzPct val="25000"/>
            </a:pPr>
            <a:r>
              <a:rPr lang="en" sz="1067" dirty="0"/>
              <a:t>Couchbase</a:t>
            </a:r>
            <a:endParaRPr lang="en-US" sz="1067" dirty="0"/>
          </a:p>
          <a:p>
            <a:pPr algn="l">
              <a:buSzPct val="25000"/>
            </a:pPr>
            <a:endParaRPr sz="1067" dirty="0"/>
          </a:p>
          <a:p>
            <a:pPr algn="l">
              <a:buSzPct val="25000"/>
            </a:pPr>
            <a:r>
              <a:rPr lang="en" sz="1067" b="1" dirty="0"/>
              <a:t>Cache and IMDG</a:t>
            </a:r>
          </a:p>
          <a:p>
            <a:pPr algn="l">
              <a:buSzPct val="25000"/>
            </a:pPr>
            <a:r>
              <a:rPr lang="en" sz="1067" dirty="0"/>
              <a:t>Gemfire</a:t>
            </a:r>
            <a:r>
              <a:rPr lang="en-US" sz="1067" dirty="0"/>
              <a:t>    </a:t>
            </a:r>
            <a:r>
              <a:rPr lang="en" sz="1067" dirty="0"/>
              <a:t>Coherence</a:t>
            </a:r>
          </a:p>
        </p:txBody>
      </p:sp>
      <p:sp>
        <p:nvSpPr>
          <p:cNvPr id="271" name="Shape 271"/>
          <p:cNvSpPr txBox="1">
            <a:spLocks noGrp="1"/>
          </p:cNvSpPr>
          <p:nvPr>
            <p:ph type="subTitle" idx="1"/>
          </p:nvPr>
        </p:nvSpPr>
        <p:spPr>
          <a:xfrm>
            <a:off x="4363434" y="2958333"/>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DISCOVERY &amp; REGISTRATION</a:t>
            </a:r>
          </a:p>
          <a:p>
            <a:pPr algn="l">
              <a:buSzPct val="25000"/>
            </a:pPr>
            <a:r>
              <a:rPr lang="en" sz="1067" dirty="0"/>
              <a:t>Consul</a:t>
            </a:r>
          </a:p>
          <a:p>
            <a:pPr algn="l">
              <a:buSzPct val="25000"/>
            </a:pPr>
            <a:r>
              <a:rPr lang="en" sz="1067" dirty="0"/>
              <a:t>Eureka</a:t>
            </a:r>
          </a:p>
          <a:p>
            <a:pPr algn="l">
              <a:buSzPct val="25000"/>
            </a:pPr>
            <a:r>
              <a:rPr lang="en" sz="1067" dirty="0"/>
              <a:t>etcd</a:t>
            </a:r>
          </a:p>
          <a:p>
            <a:pPr algn="l">
              <a:buSzPct val="25000"/>
            </a:pPr>
            <a:endParaRPr sz="1067" dirty="0"/>
          </a:p>
        </p:txBody>
      </p:sp>
      <p:sp>
        <p:nvSpPr>
          <p:cNvPr id="272" name="Shape 272"/>
          <p:cNvSpPr txBox="1">
            <a:spLocks noGrp="1"/>
          </p:cNvSpPr>
          <p:nvPr>
            <p:ph type="subTitle" idx="1"/>
          </p:nvPr>
        </p:nvSpPr>
        <p:spPr>
          <a:xfrm>
            <a:off x="2353434" y="5257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VERSION CONTROL</a:t>
            </a:r>
          </a:p>
          <a:p>
            <a:pPr algn="l">
              <a:buSzPct val="25000"/>
            </a:pPr>
            <a:r>
              <a:rPr lang="en" sz="1067"/>
              <a:t>Github</a:t>
            </a:r>
          </a:p>
          <a:p>
            <a:pPr algn="l">
              <a:buSzPct val="25000"/>
            </a:pPr>
            <a:r>
              <a:rPr lang="en" sz="1067"/>
              <a:t>Gitlab</a:t>
            </a:r>
          </a:p>
          <a:p>
            <a:pPr algn="l">
              <a:buSzPct val="25000"/>
            </a:pPr>
            <a:r>
              <a:rPr lang="en" sz="1067"/>
              <a:t>SVN</a:t>
            </a:r>
          </a:p>
          <a:p>
            <a:pPr algn="l">
              <a:buSzPct val="25000"/>
            </a:pPr>
            <a:endParaRPr sz="1067"/>
          </a:p>
        </p:txBody>
      </p:sp>
      <p:sp>
        <p:nvSpPr>
          <p:cNvPr id="273" name="Shape 273"/>
          <p:cNvSpPr txBox="1">
            <a:spLocks noGrp="1"/>
          </p:cNvSpPr>
          <p:nvPr>
            <p:ph type="subTitle" idx="1"/>
          </p:nvPr>
        </p:nvSpPr>
        <p:spPr>
          <a:xfrm>
            <a:off x="2360999" y="17608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DEVELOPMENT FRAMEWORKS</a:t>
            </a:r>
          </a:p>
          <a:p>
            <a:pPr algn="l">
              <a:buSzPct val="25000"/>
            </a:pPr>
            <a:r>
              <a:rPr lang="en" sz="1067"/>
              <a:t>Spring / SCS</a:t>
            </a:r>
          </a:p>
          <a:p>
            <a:pPr algn="l">
              <a:buSzPct val="25000"/>
            </a:pPr>
            <a:r>
              <a:rPr lang="en" sz="1067"/>
              <a:t>Entity Framework</a:t>
            </a:r>
          </a:p>
          <a:p>
            <a:pPr algn="l">
              <a:buSzPct val="25000"/>
            </a:pPr>
            <a:r>
              <a:rPr lang="en" sz="1067"/>
              <a:t>Micro</a:t>
            </a:r>
          </a:p>
          <a:p>
            <a:pPr algn="l">
              <a:buSzPct val="25000"/>
            </a:pPr>
            <a:endParaRPr sz="1067"/>
          </a:p>
        </p:txBody>
      </p:sp>
      <p:sp>
        <p:nvSpPr>
          <p:cNvPr id="274" name="Shape 274"/>
          <p:cNvSpPr txBox="1">
            <a:spLocks noGrp="1"/>
          </p:cNvSpPr>
          <p:nvPr>
            <p:ph type="subTitle" idx="1"/>
          </p:nvPr>
        </p:nvSpPr>
        <p:spPr>
          <a:xfrm>
            <a:off x="4360567" y="1747600"/>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API MANAGEMENT</a:t>
            </a:r>
          </a:p>
          <a:p>
            <a:pPr algn="l">
              <a:buSzPct val="25000"/>
            </a:pPr>
            <a:r>
              <a:rPr lang="en" sz="1067"/>
              <a:t>APIGee</a:t>
            </a:r>
          </a:p>
          <a:p>
            <a:pPr algn="l">
              <a:buSzPct val="25000"/>
            </a:pPr>
            <a:r>
              <a:rPr lang="en" sz="1067"/>
              <a:t>Mashery</a:t>
            </a:r>
          </a:p>
          <a:p>
            <a:pPr algn="l">
              <a:buSzPct val="25000"/>
            </a:pPr>
            <a:r>
              <a:rPr lang="en" sz="1067"/>
              <a:t>DIY</a:t>
            </a:r>
          </a:p>
          <a:p>
            <a:pPr algn="l">
              <a:buSzPct val="25000"/>
            </a:pPr>
            <a:endParaRPr sz="1067"/>
          </a:p>
        </p:txBody>
      </p:sp>
      <p:sp>
        <p:nvSpPr>
          <p:cNvPr id="275" name="Shape 275"/>
          <p:cNvSpPr txBox="1">
            <a:spLocks noGrp="1"/>
          </p:cNvSpPr>
          <p:nvPr>
            <p:ph type="subTitle" idx="1"/>
          </p:nvPr>
        </p:nvSpPr>
        <p:spPr>
          <a:xfrm>
            <a:off x="6360133" y="5256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SECURITY &amp; COMPLIANCE</a:t>
            </a:r>
          </a:p>
          <a:p>
            <a:pPr algn="l">
              <a:buSzPct val="25000"/>
            </a:pPr>
            <a:endParaRPr sz="1067"/>
          </a:p>
          <a:p>
            <a:pPr algn="l">
              <a:buSzPct val="25000"/>
            </a:pPr>
            <a:r>
              <a:rPr lang="en" sz="1067"/>
              <a:t>OAuth</a:t>
            </a:r>
          </a:p>
          <a:p>
            <a:pPr algn="l">
              <a:buSzPct val="25000"/>
            </a:pPr>
            <a:r>
              <a:rPr lang="en" sz="1067"/>
              <a:t>UAA</a:t>
            </a:r>
          </a:p>
          <a:p>
            <a:pPr algn="l">
              <a:buSzPct val="25000"/>
            </a:pPr>
            <a:r>
              <a:rPr lang="en" sz="1067"/>
              <a:t>LDAP</a:t>
            </a:r>
          </a:p>
          <a:p>
            <a:pPr algn="l">
              <a:buSzPct val="25000"/>
            </a:pPr>
            <a:r>
              <a:rPr lang="en" sz="1067"/>
              <a:t>Kerberos</a:t>
            </a:r>
          </a:p>
          <a:p>
            <a:pPr algn="l">
              <a:buSzPct val="25000"/>
            </a:pPr>
            <a:r>
              <a:rPr lang="en" sz="1067"/>
              <a:t>SSL/TLS</a:t>
            </a:r>
          </a:p>
          <a:p>
            <a:pPr algn="l">
              <a:buSzPct val="25000"/>
            </a:pPr>
            <a:endParaRPr sz="1067"/>
          </a:p>
          <a:p>
            <a:pPr algn="l">
              <a:buSzPct val="25000"/>
            </a:pPr>
            <a:r>
              <a:rPr lang="en" sz="1067"/>
              <a:t>PCI</a:t>
            </a:r>
          </a:p>
          <a:p>
            <a:pPr algn="l">
              <a:buSzPct val="25000"/>
            </a:pPr>
            <a:r>
              <a:rPr lang="en" sz="1067"/>
              <a:t>HIPAA/HL7</a:t>
            </a:r>
          </a:p>
          <a:p>
            <a:pPr algn="l">
              <a:buSzPct val="25000"/>
            </a:pPr>
            <a:endParaRPr sz="1067"/>
          </a:p>
        </p:txBody>
      </p:sp>
      <p:sp>
        <p:nvSpPr>
          <p:cNvPr id="276" name="Shape 276"/>
          <p:cNvSpPr txBox="1">
            <a:spLocks noGrp="1"/>
          </p:cNvSpPr>
          <p:nvPr>
            <p:ph type="subTitle" idx="1"/>
          </p:nvPr>
        </p:nvSpPr>
        <p:spPr>
          <a:xfrm>
            <a:off x="8087333" y="5258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Clr>
                <a:schemeClr val="dk1"/>
              </a:buClr>
              <a:buSzPct val="25000"/>
            </a:pPr>
            <a:r>
              <a:rPr lang="en" sz="1200" b="1"/>
              <a:t>METRICS &amp; DASHBOARDS</a:t>
            </a:r>
          </a:p>
          <a:p>
            <a:pPr algn="l">
              <a:buSzPct val="25000"/>
            </a:pPr>
            <a:endParaRPr sz="1200" b="1"/>
          </a:p>
          <a:p>
            <a:pPr algn="l">
              <a:buSzPct val="25000"/>
            </a:pPr>
            <a:r>
              <a:rPr lang="en" sz="1067"/>
              <a:t>Collection</a:t>
            </a:r>
          </a:p>
          <a:p>
            <a:pPr algn="l">
              <a:buSzPct val="25000"/>
            </a:pPr>
            <a:r>
              <a:rPr lang="en" sz="1067"/>
              <a:t>Storage</a:t>
            </a:r>
          </a:p>
          <a:p>
            <a:pPr algn="l">
              <a:buSzPct val="25000"/>
            </a:pPr>
            <a:r>
              <a:rPr lang="en" sz="1067"/>
              <a:t>Dashboards</a:t>
            </a:r>
          </a:p>
          <a:p>
            <a:pPr algn="l">
              <a:buSzPct val="25000"/>
            </a:pPr>
            <a:r>
              <a:rPr lang="en" sz="1067"/>
              <a:t>Alerts</a:t>
            </a:r>
          </a:p>
          <a:p>
            <a:pPr algn="l">
              <a:buSzPct val="25000"/>
            </a:pPr>
            <a:endParaRPr sz="1067"/>
          </a:p>
        </p:txBody>
      </p:sp>
      <p:sp>
        <p:nvSpPr>
          <p:cNvPr id="277" name="Shape 277"/>
          <p:cNvSpPr txBox="1"/>
          <p:nvPr/>
        </p:nvSpPr>
        <p:spPr>
          <a:xfrm>
            <a:off x="4248201" y="5704767"/>
            <a:ext cx="58779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000000"/>
                </a:solidFill>
                <a:latin typeface="Arial"/>
                <a:ea typeface="Arial"/>
                <a:cs typeface="Arial"/>
                <a:sym typeface="Arial"/>
              </a:rPr>
              <a:t>BOSH / Cloud Foundry </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Chef</a:t>
            </a:r>
            <a:r>
              <a:rPr lang="en-US" sz="1067" dirty="0">
                <a:solidFill>
                  <a:srgbClr val="000000"/>
                </a:solidFill>
                <a:latin typeface="Arial"/>
              </a:rPr>
              <a:t>    </a:t>
            </a:r>
            <a:r>
              <a:rPr lang="en" sz="1067" dirty="0">
                <a:solidFill>
                  <a:srgbClr val="000000"/>
                </a:solidFill>
                <a:latin typeface="Arial"/>
                <a:ea typeface="Arial"/>
                <a:cs typeface="Arial"/>
                <a:sym typeface="Arial"/>
              </a:rPr>
              <a:t>Puppet	   Ansible     SaltStack </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Mesos</a:t>
            </a:r>
          </a:p>
        </p:txBody>
      </p:sp>
      <p:sp>
        <p:nvSpPr>
          <p:cNvPr id="278" name="Shape 278"/>
          <p:cNvSpPr txBox="1"/>
          <p:nvPr/>
        </p:nvSpPr>
        <p:spPr>
          <a:xfrm>
            <a:off x="4345001" y="4988033"/>
            <a:ext cx="58779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000000"/>
                </a:solidFill>
                <a:latin typeface="Arial"/>
                <a:ea typeface="Arial"/>
                <a:cs typeface="Arial"/>
                <a:sym typeface="Arial"/>
              </a:rPr>
              <a:t>Cloud Foundry Runtime</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Kubernete</a:t>
            </a:r>
            <a:r>
              <a:rPr lang="en-US" sz="1067" dirty="0">
                <a:solidFill>
                  <a:srgbClr val="000000"/>
                </a:solidFill>
                <a:latin typeface="Arial"/>
                <a:ea typeface="Arial"/>
                <a:cs typeface="Arial"/>
                <a:sym typeface="Arial"/>
              </a:rPr>
              <a:t>s        </a:t>
            </a:r>
            <a:r>
              <a:rPr lang="en" sz="1067" dirty="0">
                <a:solidFill>
                  <a:srgbClr val="000000"/>
                </a:solidFill>
                <a:latin typeface="Arial"/>
                <a:ea typeface="Arial"/>
                <a:cs typeface="Arial"/>
                <a:sym typeface="Arial"/>
              </a:rPr>
              <a:t>Swar</a:t>
            </a:r>
            <a:r>
              <a:rPr lang="en-US" sz="1067" dirty="0">
                <a:solidFill>
                  <a:srgbClr val="000000"/>
                </a:solidFill>
                <a:latin typeface="Arial"/>
              </a:rPr>
              <a:t>m       </a:t>
            </a:r>
            <a:r>
              <a:rPr lang="en" sz="1067" dirty="0">
                <a:solidFill>
                  <a:srgbClr val="000000"/>
                </a:solidFill>
                <a:latin typeface="Arial"/>
                <a:ea typeface="Arial"/>
                <a:cs typeface="Arial"/>
                <a:sym typeface="Arial"/>
              </a:rPr>
              <a:t>Marathon</a:t>
            </a:r>
            <a:r>
              <a:rPr lang="en-US" sz="1067" dirty="0">
                <a:solidFill>
                  <a:srgbClr val="000000"/>
                </a:solidFill>
                <a:latin typeface="Arial"/>
                <a:ea typeface="Arial"/>
                <a:cs typeface="Arial"/>
                <a:sym typeface="Arial"/>
              </a:rPr>
              <a:t>         </a:t>
            </a:r>
            <a:r>
              <a:rPr lang="en-US" sz="1067" dirty="0">
                <a:solidFill>
                  <a:srgbClr val="000000"/>
                </a:solidFill>
                <a:latin typeface="Arial"/>
              </a:rPr>
              <a:t> </a:t>
            </a:r>
            <a:r>
              <a:rPr lang="en" sz="1067" dirty="0">
                <a:solidFill>
                  <a:srgbClr val="000000"/>
                </a:solidFill>
                <a:latin typeface="Arial"/>
                <a:ea typeface="Arial"/>
                <a:cs typeface="Arial"/>
                <a:sym typeface="Arial"/>
              </a:rPr>
              <a:t>ECS </a:t>
            </a:r>
          </a:p>
        </p:txBody>
      </p:sp>
      <p:sp>
        <p:nvSpPr>
          <p:cNvPr id="279" name="Shape 279"/>
          <p:cNvSpPr txBox="1"/>
          <p:nvPr/>
        </p:nvSpPr>
        <p:spPr>
          <a:xfrm>
            <a:off x="3214000" y="4383133"/>
            <a:ext cx="3058797"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Garden </a:t>
            </a:r>
            <a:r>
              <a:rPr lang="en-US" sz="1067" dirty="0">
                <a:solidFill>
                  <a:srgbClr val="000000"/>
                </a:solidFill>
                <a:latin typeface="Arial"/>
              </a:rPr>
              <a:t>    </a:t>
            </a:r>
            <a:r>
              <a:rPr lang="en" sz="1067" dirty="0">
                <a:solidFill>
                  <a:srgbClr val="000000"/>
                </a:solidFill>
                <a:latin typeface="Arial"/>
                <a:ea typeface="Arial"/>
                <a:cs typeface="Arial"/>
                <a:sym typeface="Arial"/>
              </a:rPr>
              <a:t>Docker</a:t>
            </a:r>
            <a:r>
              <a:rPr lang="en-US" sz="1067" dirty="0">
                <a:solidFill>
                  <a:srgbClr val="000000"/>
                </a:solidFill>
                <a:latin typeface="Arial"/>
              </a:rPr>
              <a:t>       </a:t>
            </a:r>
            <a:r>
              <a:rPr lang="en" sz="1067" dirty="0">
                <a:solidFill>
                  <a:srgbClr val="000000"/>
                </a:solidFill>
                <a:latin typeface="Arial"/>
                <a:ea typeface="Arial"/>
                <a:cs typeface="Arial"/>
                <a:sym typeface="Arial"/>
              </a:rPr>
              <a:t>runC</a:t>
            </a:r>
          </a:p>
        </p:txBody>
      </p:sp>
      <p:sp>
        <p:nvSpPr>
          <p:cNvPr id="280" name="Shape 280"/>
          <p:cNvSpPr txBox="1"/>
          <p:nvPr/>
        </p:nvSpPr>
        <p:spPr>
          <a:xfrm>
            <a:off x="7480100" y="4383133"/>
            <a:ext cx="2503200"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Kafka	RabbitMQ</a:t>
            </a:r>
          </a:p>
        </p:txBody>
      </p:sp>
      <p:sp>
        <p:nvSpPr>
          <p:cNvPr id="281" name="Shape 281"/>
          <p:cNvSpPr txBox="1"/>
          <p:nvPr/>
        </p:nvSpPr>
        <p:spPr>
          <a:xfrm>
            <a:off x="3336933" y="3244680"/>
            <a:ext cx="832400"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a:solidFill>
                  <a:srgbClr val="000000"/>
                </a:solidFill>
                <a:latin typeface="Arial"/>
                <a:ea typeface="Arial"/>
                <a:cs typeface="Arial"/>
                <a:sym typeface="Arial"/>
              </a:rPr>
              <a:t>Ruby</a:t>
            </a:r>
          </a:p>
          <a:p>
            <a:pPr defTabSz="609585">
              <a:buClr>
                <a:srgbClr val="000000"/>
              </a:buClr>
              <a:buSzPct val="25000"/>
            </a:pPr>
            <a:r>
              <a:rPr lang="en" sz="1067">
                <a:solidFill>
                  <a:srgbClr val="000000"/>
                </a:solidFill>
                <a:latin typeface="Arial"/>
                <a:ea typeface="Arial"/>
                <a:cs typeface="Arial"/>
                <a:sym typeface="Arial"/>
              </a:rPr>
              <a:t>Go</a:t>
            </a:r>
          </a:p>
          <a:p>
            <a:pPr defTabSz="609585">
              <a:buClr>
                <a:srgbClr val="000000"/>
              </a:buClr>
              <a:buSzPct val="25000"/>
            </a:pPr>
            <a:r>
              <a:rPr lang="en" sz="1067">
                <a:solidFill>
                  <a:srgbClr val="000000"/>
                </a:solidFill>
                <a:latin typeface="Arial"/>
                <a:ea typeface="Arial"/>
                <a:cs typeface="Arial"/>
                <a:sym typeface="Arial"/>
              </a:rPr>
              <a:t>*.JS</a:t>
            </a:r>
          </a:p>
        </p:txBody>
      </p:sp>
      <p:grpSp>
        <p:nvGrpSpPr>
          <p:cNvPr id="282" name="Shape 282"/>
          <p:cNvGrpSpPr/>
          <p:nvPr/>
        </p:nvGrpSpPr>
        <p:grpSpPr>
          <a:xfrm>
            <a:off x="49937" y="2875462"/>
            <a:ext cx="248607" cy="235527"/>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5243439" y="3428967"/>
            <a:ext cx="9991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B3B3B3"/>
                </a:solidFill>
                <a:latin typeface="Arial"/>
                <a:ea typeface="Arial"/>
                <a:cs typeface="Arial"/>
                <a:sym typeface="Arial"/>
              </a:rPr>
              <a:t>Zookeeper</a:t>
            </a:r>
          </a:p>
          <a:p>
            <a:pPr defTabSz="609585">
              <a:buClr>
                <a:srgbClr val="000000"/>
              </a:buClr>
            </a:pPr>
            <a:endParaRPr sz="1067"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4345434" y="5258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Clr>
                <a:schemeClr val="dk1"/>
              </a:buClr>
              <a:buSzPct val="25000"/>
            </a:pPr>
            <a:r>
              <a:rPr lang="en" sz="1200" b="1"/>
              <a:t>CI / CD</a:t>
            </a:r>
          </a:p>
          <a:p>
            <a:pPr algn="l">
              <a:buSzPct val="25000"/>
            </a:pPr>
            <a:r>
              <a:rPr lang="en" sz="1067"/>
              <a:t>Jenkins</a:t>
            </a:r>
          </a:p>
          <a:p>
            <a:pPr algn="l">
              <a:buSzPct val="25000"/>
            </a:pPr>
            <a:r>
              <a:rPr lang="en" sz="1067"/>
              <a:t>Concourse</a:t>
            </a:r>
          </a:p>
          <a:p>
            <a:pPr algn="l">
              <a:buSzPct val="25000"/>
            </a:pPr>
            <a:r>
              <a:rPr lang="en" sz="1067"/>
              <a:t>Artifactory</a:t>
            </a:r>
          </a:p>
          <a:p>
            <a:pPr algn="l">
              <a:buSzPct val="25000"/>
            </a:pPr>
            <a:endParaRPr sz="1067"/>
          </a:p>
        </p:txBody>
      </p:sp>
      <p:sp>
        <p:nvSpPr>
          <p:cNvPr id="287" name="Shape 287"/>
          <p:cNvSpPr txBox="1"/>
          <p:nvPr/>
        </p:nvSpPr>
        <p:spPr>
          <a:xfrm>
            <a:off x="5375000" y="793883"/>
            <a:ext cx="832400"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a:solidFill>
                  <a:srgbClr val="000000"/>
                </a:solidFill>
                <a:latin typeface="Arial"/>
                <a:ea typeface="Arial"/>
                <a:cs typeface="Arial"/>
                <a:sym typeface="Arial"/>
              </a:rPr>
              <a:t>Spinaker</a:t>
            </a:r>
          </a:p>
          <a:p>
            <a:pPr defTabSz="609585">
              <a:buClr>
                <a:srgbClr val="000000"/>
              </a:buClr>
            </a:pPr>
            <a:endParaRPr sz="1067">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215101" y="5492800"/>
            <a:ext cx="2079999" cy="1278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NETWORKING</a:t>
            </a:r>
          </a:p>
          <a:p>
            <a:pPr algn="l">
              <a:buSzPct val="25000"/>
            </a:pPr>
            <a:r>
              <a:rPr lang="en" sz="1067"/>
              <a:t>DNS</a:t>
            </a:r>
          </a:p>
          <a:p>
            <a:pPr algn="l">
              <a:buSzPct val="25000"/>
            </a:pPr>
            <a:r>
              <a:rPr lang="en" sz="1067"/>
              <a:t>Load Balancing</a:t>
            </a:r>
          </a:p>
          <a:p>
            <a:pPr algn="l">
              <a:buSzPct val="25000"/>
            </a:pPr>
            <a:r>
              <a:rPr lang="en" sz="1067"/>
              <a:t>Intelligent Routing</a:t>
            </a:r>
          </a:p>
          <a:p>
            <a:pPr algn="l">
              <a:buSzPct val="25000"/>
            </a:pPr>
            <a:r>
              <a:rPr lang="en" sz="1067"/>
              <a:t>Network Segmentation</a:t>
            </a:r>
          </a:p>
          <a:p>
            <a:pPr algn="l">
              <a:buSzPct val="25000"/>
            </a:pPr>
            <a:r>
              <a:rPr lang="en" sz="1067"/>
              <a:t>Firewalls</a:t>
            </a:r>
          </a:p>
          <a:p>
            <a:pPr algn="l">
              <a:buSzPct val="25000"/>
            </a:pPr>
            <a:endParaRPr sz="1067"/>
          </a:p>
          <a:p>
            <a:pPr algn="l">
              <a:buSzPct val="25000"/>
            </a:pPr>
            <a:endParaRPr sz="1067"/>
          </a:p>
        </p:txBody>
      </p:sp>
      <p:sp>
        <p:nvSpPr>
          <p:cNvPr id="289" name="Shape 289"/>
          <p:cNvSpPr txBox="1">
            <a:spLocks noGrp="1"/>
          </p:cNvSpPr>
          <p:nvPr>
            <p:ph type="subTitle" idx="1"/>
          </p:nvPr>
        </p:nvSpPr>
        <p:spPr>
          <a:xfrm>
            <a:off x="215101" y="4183333"/>
            <a:ext cx="2079999" cy="1222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MONITORING &amp; LOGGING</a:t>
            </a:r>
          </a:p>
          <a:p>
            <a:pPr algn="l">
              <a:buSzPct val="25000"/>
            </a:pPr>
            <a:r>
              <a:rPr lang="en" sz="1067"/>
              <a:t>Log Aggregation</a:t>
            </a:r>
          </a:p>
          <a:p>
            <a:pPr algn="l">
              <a:buSzPct val="25000"/>
            </a:pPr>
            <a:r>
              <a:rPr lang="en" sz="1067"/>
              <a:t>Storage</a:t>
            </a:r>
          </a:p>
          <a:p>
            <a:pPr algn="l">
              <a:buSzPct val="25000"/>
            </a:pPr>
            <a:r>
              <a:rPr lang="en" sz="1067"/>
              <a:t>Thresholds</a:t>
            </a:r>
          </a:p>
          <a:p>
            <a:pPr algn="l">
              <a:buSzPct val="25000"/>
            </a:pPr>
            <a:r>
              <a:rPr lang="en" sz="1067"/>
              <a:t>Metering</a:t>
            </a:r>
          </a:p>
          <a:p>
            <a:pPr algn="l">
              <a:buSzPct val="25000"/>
            </a:pPr>
            <a:endParaRPr sz="1067"/>
          </a:p>
        </p:txBody>
      </p:sp>
      <p:sp>
        <p:nvSpPr>
          <p:cNvPr id="290" name="Shape 290"/>
          <p:cNvSpPr txBox="1"/>
          <p:nvPr/>
        </p:nvSpPr>
        <p:spPr>
          <a:xfrm>
            <a:off x="10126068" y="2439023"/>
            <a:ext cx="1902872" cy="975880"/>
          </a:xfrm>
          <a:prstGeom prst="rect">
            <a:avLst/>
          </a:prstGeom>
          <a:solidFill>
            <a:srgbClr val="EFEFEF"/>
          </a:solid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defTabSz="609585">
              <a:buClr>
                <a:srgbClr val="000000"/>
              </a:buClr>
              <a:buSzPct val="25000"/>
            </a:pPr>
            <a:r>
              <a:rPr lang="en" sz="1333" dirty="0">
                <a:solidFill>
                  <a:srgbClr val="000000"/>
                </a:solidFill>
                <a:latin typeface="Arial"/>
                <a:ea typeface="Arial"/>
                <a:cs typeface="Arial"/>
                <a:sym typeface="Arial"/>
              </a:rPr>
              <a:t>What does it take to deploy and operate ALL this at SCALE</a:t>
            </a:r>
          </a:p>
        </p:txBody>
      </p:sp>
      <p:sp>
        <p:nvSpPr>
          <p:cNvPr id="291" name="Shape 291"/>
          <p:cNvSpPr txBox="1"/>
          <p:nvPr/>
        </p:nvSpPr>
        <p:spPr>
          <a:xfrm>
            <a:off x="10126068" y="3769431"/>
            <a:ext cx="1902873" cy="1061503"/>
          </a:xfrm>
          <a:prstGeom prst="rect">
            <a:avLst/>
          </a:prstGeom>
          <a:solidFill>
            <a:srgbClr val="EFEFEF"/>
          </a:solid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defTabSz="609585">
              <a:buClr>
                <a:srgbClr val="000000"/>
              </a:buClr>
              <a:buSzPct val="25000"/>
            </a:pPr>
            <a:r>
              <a:rPr lang="en" sz="1333"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9812067" y="395034"/>
            <a:ext cx="314000" cy="6422397"/>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72533" y="2920534"/>
            <a:ext cx="9604800" cy="1156397"/>
          </a:xfrm>
          <a:prstGeom prst="rect">
            <a:avLst/>
          </a:prstGeom>
          <a:noFill/>
          <a:ln w="9525" cap="flat" cmpd="sng">
            <a:solidFill>
              <a:srgbClr val="0B5394"/>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2352567" y="6151901"/>
            <a:ext cx="39479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PRIVATE CLOUD</a:t>
            </a:r>
          </a:p>
          <a:p>
            <a:pPr algn="l">
              <a:buSzPct val="25000"/>
            </a:pPr>
            <a:endParaRPr sz="1067"/>
          </a:p>
        </p:txBody>
      </p:sp>
      <p:sp>
        <p:nvSpPr>
          <p:cNvPr id="87" name="Shape 87"/>
          <p:cNvSpPr txBox="1">
            <a:spLocks noGrp="1"/>
          </p:cNvSpPr>
          <p:nvPr>
            <p:ph type="subTitle" idx="1"/>
          </p:nvPr>
        </p:nvSpPr>
        <p:spPr>
          <a:xfrm>
            <a:off x="6382134" y="6154667"/>
            <a:ext cx="33575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 PUBLIC CLOUD</a:t>
            </a:r>
          </a:p>
        </p:txBody>
      </p:sp>
      <p:sp>
        <p:nvSpPr>
          <p:cNvPr id="88" name="Shape 88"/>
          <p:cNvSpPr txBox="1"/>
          <p:nvPr/>
        </p:nvSpPr>
        <p:spPr>
          <a:xfrm>
            <a:off x="2894167" y="6364267"/>
            <a:ext cx="3111599" cy="280800"/>
          </a:xfrm>
          <a:prstGeom prst="rect">
            <a:avLst/>
          </a:prstGeom>
          <a:noFill/>
          <a:ln>
            <a:noFill/>
          </a:ln>
        </p:spPr>
        <p:txBody>
          <a:bodyPr lIns="121900" tIns="121900" rIns="121900" bIns="121900" anchor="t" anchorCtr="0">
            <a:noAutofit/>
          </a:bodyPr>
          <a:lstStyle/>
          <a:p>
            <a:pPr algn="ctr" defTabSz="609585">
              <a:buClr>
                <a:srgbClr val="000000"/>
              </a:buClr>
            </a:pPr>
            <a:endParaRPr sz="1067">
              <a:solidFill>
                <a:srgbClr val="000000"/>
              </a:solidFill>
              <a:latin typeface="Arial"/>
              <a:ea typeface="Arial"/>
              <a:cs typeface="Arial"/>
              <a:sym typeface="Arial"/>
            </a:endParaRPr>
          </a:p>
        </p:txBody>
      </p:sp>
      <p:sp>
        <p:nvSpPr>
          <p:cNvPr id="89" name="Shape 89"/>
          <p:cNvSpPr txBox="1"/>
          <p:nvPr/>
        </p:nvSpPr>
        <p:spPr>
          <a:xfrm>
            <a:off x="70934" y="-13933"/>
            <a:ext cx="9160869" cy="507600"/>
          </a:xfrm>
          <a:prstGeom prst="rect">
            <a:avLst/>
          </a:prstGeom>
          <a:noFill/>
          <a:ln>
            <a:noFill/>
          </a:ln>
        </p:spPr>
        <p:txBody>
          <a:bodyPr lIns="121900" tIns="121900" rIns="121900" bIns="121900" anchor="t" anchorCtr="0">
            <a:noAutofit/>
          </a:bodyPr>
          <a:lstStyle/>
          <a:p>
            <a:pPr defTabSz="609585">
              <a:buClr>
                <a:srgbClr val="6D4076"/>
              </a:buClr>
              <a:buSzPct val="25000"/>
            </a:pPr>
            <a:r>
              <a:rPr lang="en-US" sz="1867" b="1" dirty="0">
                <a:solidFill>
                  <a:srgbClr val="008774"/>
                </a:solidFill>
                <a:latin typeface="Arial"/>
                <a:ea typeface="Arial"/>
                <a:cs typeface="Arial"/>
                <a:sym typeface="Arial"/>
              </a:rPr>
              <a:t>Enabling </a:t>
            </a:r>
            <a:r>
              <a:rPr lang="en-US" sz="1867" b="1" dirty="0" err="1">
                <a:solidFill>
                  <a:srgbClr val="008774"/>
                </a:solidFill>
                <a:latin typeface="Arial"/>
                <a:ea typeface="Arial"/>
                <a:cs typeface="Arial"/>
                <a:sym typeface="Arial"/>
              </a:rPr>
              <a:t>Microservice</a:t>
            </a:r>
            <a:r>
              <a:rPr lang="en-US" sz="1867" b="1" dirty="0">
                <a:solidFill>
                  <a:srgbClr val="008774"/>
                </a:solidFill>
                <a:latin typeface="Arial"/>
                <a:ea typeface="Arial"/>
                <a:cs typeface="Arial"/>
                <a:sym typeface="Arial"/>
              </a:rPr>
              <a:t> Strategy with </a:t>
            </a:r>
            <a:r>
              <a:rPr lang="en" sz="1867" b="1" dirty="0">
                <a:solidFill>
                  <a:srgbClr val="008774"/>
                </a:solidFill>
                <a:latin typeface="Arial"/>
                <a:ea typeface="Arial"/>
                <a:cs typeface="Arial"/>
                <a:sym typeface="Arial"/>
              </a:rPr>
              <a:t>Cloud </a:t>
            </a:r>
            <a:r>
              <a:rPr lang="en-US" sz="1867" b="1" dirty="0">
                <a:solidFill>
                  <a:srgbClr val="008774"/>
                </a:solidFill>
                <a:latin typeface="Arial"/>
                <a:ea typeface="Arial"/>
                <a:cs typeface="Arial"/>
                <a:sym typeface="Arial"/>
              </a:rPr>
              <a:t>Native </a:t>
            </a:r>
            <a:r>
              <a:rPr lang="en" sz="1867" b="1" dirty="0">
                <a:solidFill>
                  <a:srgbClr val="008774"/>
                </a:solidFill>
                <a:latin typeface="Arial"/>
                <a:ea typeface="Arial"/>
                <a:cs typeface="Arial"/>
                <a:sym typeface="Arial"/>
              </a:rPr>
              <a:t>Architecture (PCF)</a:t>
            </a:r>
          </a:p>
        </p:txBody>
      </p:sp>
      <p:sp>
        <p:nvSpPr>
          <p:cNvPr id="90" name="Shape 90"/>
          <p:cNvSpPr txBox="1">
            <a:spLocks noGrp="1"/>
          </p:cNvSpPr>
          <p:nvPr>
            <p:ph type="subTitle" idx="1"/>
          </p:nvPr>
        </p:nvSpPr>
        <p:spPr>
          <a:xfrm>
            <a:off x="2352567" y="5492800"/>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CLOUD ORCHESTRATION </a:t>
            </a:r>
          </a:p>
          <a:p>
            <a:pPr algn="l">
              <a:buSzPct val="25000"/>
            </a:pPr>
            <a:r>
              <a:rPr lang="en" sz="1200" b="1"/>
              <a:t>&amp; AUTOMATION</a:t>
            </a:r>
          </a:p>
          <a:p>
            <a:pPr algn="l">
              <a:buSzPct val="25000"/>
            </a:pPr>
            <a:endParaRPr sz="1067"/>
          </a:p>
        </p:txBody>
      </p:sp>
      <p:sp>
        <p:nvSpPr>
          <p:cNvPr id="91" name="Shape 91"/>
          <p:cNvSpPr txBox="1">
            <a:spLocks noGrp="1"/>
          </p:cNvSpPr>
          <p:nvPr>
            <p:ph type="subTitle" idx="1"/>
          </p:nvPr>
        </p:nvSpPr>
        <p:spPr>
          <a:xfrm>
            <a:off x="2380734" y="29649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LANGUAGES</a:t>
            </a:r>
          </a:p>
          <a:p>
            <a:pPr algn="l">
              <a:buSzPct val="25000"/>
            </a:pPr>
            <a:r>
              <a:rPr lang="en" sz="1067" b="1" dirty="0">
                <a:solidFill>
                  <a:srgbClr val="008000"/>
                </a:solidFill>
              </a:rPr>
              <a:t>Java</a:t>
            </a:r>
          </a:p>
          <a:p>
            <a:pPr algn="l">
              <a:buSzPct val="25000"/>
            </a:pPr>
            <a:r>
              <a:rPr lang="en" sz="1067" b="1" dirty="0">
                <a:solidFill>
                  <a:srgbClr val="008000"/>
                </a:solidFill>
              </a:rPr>
              <a:t>Python</a:t>
            </a:r>
            <a:endParaRPr lang="en-US" sz="1067" b="1" dirty="0">
              <a:solidFill>
                <a:srgbClr val="008000"/>
              </a:solidFill>
            </a:endParaRPr>
          </a:p>
          <a:p>
            <a:pPr algn="l">
              <a:buSzPct val="25000"/>
            </a:pPr>
            <a:r>
              <a:rPr lang="en-US" sz="1067" b="1" dirty="0">
                <a:solidFill>
                  <a:srgbClr val="008000"/>
                </a:solidFill>
              </a:rPr>
              <a:t>PHP</a:t>
            </a:r>
          </a:p>
          <a:p>
            <a:pPr algn="l">
              <a:buSzPct val="25000"/>
            </a:pPr>
            <a:r>
              <a:rPr lang="en-US" sz="1067" b="1" dirty="0">
                <a:solidFill>
                  <a:srgbClr val="008000"/>
                </a:solidFill>
              </a:rPr>
              <a:t>.NET </a:t>
            </a:r>
            <a:endParaRPr lang="en" sz="1067" b="1" dirty="0">
              <a:solidFill>
                <a:srgbClr val="008000"/>
              </a:solidFill>
            </a:endParaRPr>
          </a:p>
          <a:p>
            <a:pPr algn="l">
              <a:buSzPct val="25000"/>
            </a:pPr>
            <a:endParaRPr sz="1067" dirty="0"/>
          </a:p>
        </p:txBody>
      </p:sp>
      <p:sp>
        <p:nvSpPr>
          <p:cNvPr id="92" name="Shape 92"/>
          <p:cNvSpPr txBox="1">
            <a:spLocks noGrp="1"/>
          </p:cNvSpPr>
          <p:nvPr>
            <p:ph type="subTitle" idx="1"/>
          </p:nvPr>
        </p:nvSpPr>
        <p:spPr>
          <a:xfrm>
            <a:off x="2352567" y="4830933"/>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CONTAINER</a:t>
            </a:r>
          </a:p>
          <a:p>
            <a:pPr algn="l">
              <a:buSzPct val="25000"/>
            </a:pPr>
            <a:r>
              <a:rPr lang="en" sz="1200" b="1"/>
              <a:t>ORCHESTRATION </a:t>
            </a:r>
          </a:p>
          <a:p>
            <a:pPr algn="l">
              <a:buSzPct val="25000"/>
            </a:pPr>
            <a:endParaRPr sz="1067"/>
          </a:p>
        </p:txBody>
      </p:sp>
      <p:sp>
        <p:nvSpPr>
          <p:cNvPr id="93" name="Shape 93"/>
          <p:cNvSpPr txBox="1">
            <a:spLocks noGrp="1"/>
          </p:cNvSpPr>
          <p:nvPr>
            <p:ph type="subTitle" idx="1"/>
          </p:nvPr>
        </p:nvSpPr>
        <p:spPr>
          <a:xfrm>
            <a:off x="2364614" y="4166333"/>
            <a:ext cx="39479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CONTAINERS</a:t>
            </a:r>
          </a:p>
          <a:p>
            <a:pPr algn="l">
              <a:buSzPct val="25000"/>
            </a:pPr>
            <a:endParaRPr sz="1067" dirty="0"/>
          </a:p>
        </p:txBody>
      </p:sp>
      <p:sp>
        <p:nvSpPr>
          <p:cNvPr id="94" name="Shape 94"/>
          <p:cNvSpPr txBox="1">
            <a:spLocks noGrp="1"/>
          </p:cNvSpPr>
          <p:nvPr>
            <p:ph type="subTitle" idx="1"/>
          </p:nvPr>
        </p:nvSpPr>
        <p:spPr>
          <a:xfrm>
            <a:off x="6382134" y="4183333"/>
            <a:ext cx="33575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MESSAGING</a:t>
            </a:r>
          </a:p>
          <a:p>
            <a:pPr algn="l">
              <a:buSzPct val="25000"/>
            </a:pPr>
            <a:endParaRPr sz="1067"/>
          </a:p>
        </p:txBody>
      </p:sp>
      <p:sp>
        <p:nvSpPr>
          <p:cNvPr id="95" name="Shape 95"/>
          <p:cNvSpPr txBox="1">
            <a:spLocks noGrp="1"/>
          </p:cNvSpPr>
          <p:nvPr>
            <p:ph type="subTitle" idx="1"/>
          </p:nvPr>
        </p:nvSpPr>
        <p:spPr>
          <a:xfrm>
            <a:off x="219234" y="2949433"/>
            <a:ext cx="2079999"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DATA MICROSERVICES</a:t>
            </a:r>
          </a:p>
        </p:txBody>
      </p:sp>
      <p:sp>
        <p:nvSpPr>
          <p:cNvPr id="96" name="Shape 96"/>
          <p:cNvSpPr txBox="1">
            <a:spLocks noGrp="1"/>
          </p:cNvSpPr>
          <p:nvPr>
            <p:ph type="subTitle" idx="1"/>
          </p:nvPr>
        </p:nvSpPr>
        <p:spPr>
          <a:xfrm>
            <a:off x="6373133" y="2984901"/>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CIRCUIT BREAKERS</a:t>
            </a:r>
          </a:p>
          <a:p>
            <a:pPr algn="l">
              <a:buSzPct val="25000"/>
            </a:pPr>
            <a:r>
              <a:rPr lang="en" sz="1067" b="1" dirty="0">
                <a:solidFill>
                  <a:srgbClr val="008000"/>
                </a:solidFill>
              </a:rPr>
              <a:t>Hystrix</a:t>
            </a:r>
          </a:p>
          <a:p>
            <a:pPr algn="l">
              <a:buSzPct val="25000"/>
            </a:pPr>
            <a:r>
              <a:rPr lang="en" sz="1067" b="1" dirty="0">
                <a:solidFill>
                  <a:srgbClr val="008000"/>
                </a:solidFill>
              </a:rPr>
              <a:t>DIY</a:t>
            </a:r>
          </a:p>
          <a:p>
            <a:pPr algn="l">
              <a:buSzPct val="25000"/>
            </a:pPr>
            <a:endParaRPr sz="1067" dirty="0"/>
          </a:p>
          <a:p>
            <a:pPr algn="l">
              <a:buSzPct val="25000"/>
            </a:pPr>
            <a:endParaRPr sz="1067" dirty="0"/>
          </a:p>
        </p:txBody>
      </p:sp>
      <p:sp>
        <p:nvSpPr>
          <p:cNvPr id="97" name="Shape 97"/>
          <p:cNvSpPr txBox="1">
            <a:spLocks noGrp="1"/>
          </p:cNvSpPr>
          <p:nvPr>
            <p:ph type="subTitle" idx="1"/>
          </p:nvPr>
        </p:nvSpPr>
        <p:spPr>
          <a:xfrm>
            <a:off x="8063149" y="2974967"/>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LOAD BALANCING</a:t>
            </a:r>
          </a:p>
          <a:p>
            <a:pPr algn="l">
              <a:buSzPct val="25000"/>
            </a:pPr>
            <a:r>
              <a:rPr lang="en" sz="1067" b="1" dirty="0">
                <a:solidFill>
                  <a:srgbClr val="008000"/>
                </a:solidFill>
              </a:rPr>
              <a:t>Ribbon</a:t>
            </a:r>
          </a:p>
          <a:p>
            <a:pPr algn="l">
              <a:buSzPct val="25000"/>
            </a:pPr>
            <a:r>
              <a:rPr lang="en" sz="1067" b="1" dirty="0">
                <a:solidFill>
                  <a:srgbClr val="008000"/>
                </a:solidFill>
              </a:rPr>
              <a:t>Zuul</a:t>
            </a:r>
          </a:p>
          <a:p>
            <a:pPr algn="l">
              <a:buSzPct val="25000"/>
            </a:pPr>
            <a:endParaRPr sz="1067" dirty="0"/>
          </a:p>
          <a:p>
            <a:pPr algn="l">
              <a:buSzPct val="25000"/>
            </a:pPr>
            <a:endParaRPr sz="1067" dirty="0"/>
          </a:p>
        </p:txBody>
      </p:sp>
      <p:sp>
        <p:nvSpPr>
          <p:cNvPr id="98" name="Shape 98"/>
          <p:cNvSpPr txBox="1">
            <a:spLocks noGrp="1"/>
          </p:cNvSpPr>
          <p:nvPr>
            <p:ph type="subTitle" idx="1"/>
          </p:nvPr>
        </p:nvSpPr>
        <p:spPr>
          <a:xfrm>
            <a:off x="238633" y="525767"/>
            <a:ext cx="2042000" cy="23043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DATABASES AND DATA MANAGEMENT</a:t>
            </a:r>
          </a:p>
          <a:p>
            <a:pPr algn="l">
              <a:lnSpc>
                <a:spcPct val="115000"/>
              </a:lnSpc>
              <a:buSzPct val="25000"/>
            </a:pPr>
            <a:endParaRPr sz="800"/>
          </a:p>
          <a:p>
            <a:pPr algn="l">
              <a:lnSpc>
                <a:spcPct val="115000"/>
              </a:lnSpc>
              <a:buSzPct val="25000"/>
            </a:pPr>
            <a:r>
              <a:rPr lang="en" sz="1067"/>
              <a:t>	</a:t>
            </a:r>
          </a:p>
        </p:txBody>
      </p:sp>
      <p:sp>
        <p:nvSpPr>
          <p:cNvPr id="99" name="Shape 99"/>
          <p:cNvSpPr txBox="1">
            <a:spLocks noGrp="1"/>
          </p:cNvSpPr>
          <p:nvPr>
            <p:ph type="subTitle" idx="1"/>
          </p:nvPr>
        </p:nvSpPr>
        <p:spPr>
          <a:xfrm>
            <a:off x="4363434" y="2958333"/>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DISCOVERY &amp; REGISTRATION</a:t>
            </a:r>
          </a:p>
          <a:p>
            <a:pPr algn="l">
              <a:buSzPct val="25000"/>
            </a:pPr>
            <a:r>
              <a:rPr lang="en" sz="1067" b="1" dirty="0">
                <a:solidFill>
                  <a:srgbClr val="008000"/>
                </a:solidFill>
              </a:rPr>
              <a:t>Consul</a:t>
            </a:r>
          </a:p>
          <a:p>
            <a:pPr algn="l">
              <a:buSzPct val="25000"/>
            </a:pPr>
            <a:r>
              <a:rPr lang="en" sz="1067" b="1" dirty="0">
                <a:solidFill>
                  <a:srgbClr val="008000"/>
                </a:solidFill>
              </a:rPr>
              <a:t>Eureka</a:t>
            </a:r>
          </a:p>
          <a:p>
            <a:pPr algn="l">
              <a:buSzPct val="25000"/>
            </a:pPr>
            <a:r>
              <a:rPr lang="en" sz="1067" b="1" dirty="0">
                <a:solidFill>
                  <a:srgbClr val="008000"/>
                </a:solidFill>
              </a:rPr>
              <a:t>etcd</a:t>
            </a:r>
          </a:p>
          <a:p>
            <a:pPr algn="l">
              <a:buSzPct val="25000"/>
            </a:pPr>
            <a:endParaRPr sz="1067" dirty="0"/>
          </a:p>
        </p:txBody>
      </p:sp>
      <p:sp>
        <p:nvSpPr>
          <p:cNvPr id="100" name="Shape 100"/>
          <p:cNvSpPr txBox="1">
            <a:spLocks noGrp="1"/>
          </p:cNvSpPr>
          <p:nvPr>
            <p:ph type="subTitle" idx="1"/>
          </p:nvPr>
        </p:nvSpPr>
        <p:spPr>
          <a:xfrm>
            <a:off x="2353434" y="5257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VERSION CONTROL</a:t>
            </a:r>
          </a:p>
          <a:p>
            <a:pPr algn="l">
              <a:buSzPct val="25000"/>
            </a:pPr>
            <a:endParaRPr sz="1067"/>
          </a:p>
        </p:txBody>
      </p:sp>
      <p:sp>
        <p:nvSpPr>
          <p:cNvPr id="101" name="Shape 101"/>
          <p:cNvSpPr txBox="1">
            <a:spLocks noGrp="1"/>
          </p:cNvSpPr>
          <p:nvPr>
            <p:ph type="subTitle" idx="1"/>
          </p:nvPr>
        </p:nvSpPr>
        <p:spPr>
          <a:xfrm>
            <a:off x="2360999" y="17608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DEV FRAMEWORKS</a:t>
            </a:r>
          </a:p>
          <a:p>
            <a:pPr algn="l">
              <a:buSzPct val="25000"/>
            </a:pPr>
            <a:endParaRPr sz="1333" b="1">
              <a:solidFill>
                <a:srgbClr val="008000"/>
              </a:solidFill>
            </a:endParaRPr>
          </a:p>
          <a:p>
            <a:pPr algn="l">
              <a:buSzPct val="25000"/>
            </a:pPr>
            <a:r>
              <a:rPr lang="en" sz="1333" b="1">
                <a:solidFill>
                  <a:srgbClr val="008000"/>
                </a:solidFill>
              </a:rPr>
              <a:t>Buildpacks</a:t>
            </a:r>
          </a:p>
        </p:txBody>
      </p:sp>
      <p:sp>
        <p:nvSpPr>
          <p:cNvPr id="102" name="Shape 102"/>
          <p:cNvSpPr txBox="1">
            <a:spLocks noGrp="1"/>
          </p:cNvSpPr>
          <p:nvPr>
            <p:ph type="subTitle" idx="1"/>
          </p:nvPr>
        </p:nvSpPr>
        <p:spPr>
          <a:xfrm>
            <a:off x="4360567" y="1747600"/>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API MANAGEMENT</a:t>
            </a:r>
          </a:p>
          <a:p>
            <a:pPr algn="l">
              <a:buSzPct val="25000"/>
            </a:pPr>
            <a:endParaRPr sz="1067">
              <a:solidFill>
                <a:srgbClr val="008000"/>
              </a:solidFill>
            </a:endParaRPr>
          </a:p>
          <a:p>
            <a:pPr algn="l">
              <a:buSzPct val="25000"/>
            </a:pPr>
            <a:endParaRPr sz="1067" b="1">
              <a:solidFill>
                <a:srgbClr val="008000"/>
              </a:solidFill>
            </a:endParaRPr>
          </a:p>
          <a:p>
            <a:pPr algn="l">
              <a:buSzPct val="25000"/>
            </a:pPr>
            <a:endParaRPr sz="1067"/>
          </a:p>
        </p:txBody>
      </p:sp>
      <p:sp>
        <p:nvSpPr>
          <p:cNvPr id="103" name="Shape 103"/>
          <p:cNvSpPr txBox="1">
            <a:spLocks noGrp="1"/>
          </p:cNvSpPr>
          <p:nvPr>
            <p:ph type="subTitle" idx="1"/>
          </p:nvPr>
        </p:nvSpPr>
        <p:spPr>
          <a:xfrm>
            <a:off x="6360133" y="5256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SECURITY &amp; COMPLIANCE</a:t>
            </a:r>
          </a:p>
          <a:p>
            <a:pPr algn="l">
              <a:buSzPct val="25000"/>
            </a:pPr>
            <a:endParaRPr sz="1067"/>
          </a:p>
          <a:p>
            <a:pPr algn="l">
              <a:buSzPct val="25000"/>
            </a:pPr>
            <a:r>
              <a:rPr lang="en" sz="1333" b="1">
                <a:solidFill>
                  <a:srgbClr val="008000"/>
                </a:solidFill>
              </a:rPr>
              <a:t>SSO</a:t>
            </a:r>
          </a:p>
          <a:p>
            <a:pPr algn="l">
              <a:buSzPct val="25000"/>
            </a:pPr>
            <a:endParaRPr sz="1600"/>
          </a:p>
          <a:p>
            <a:pPr algn="l">
              <a:buSzPct val="25000"/>
            </a:pPr>
            <a:endParaRPr sz="1600"/>
          </a:p>
          <a:p>
            <a:pPr algn="l">
              <a:buSzPct val="25000"/>
            </a:pPr>
            <a:endParaRPr sz="1600"/>
          </a:p>
          <a:p>
            <a:pPr algn="l">
              <a:buSzPct val="25000"/>
            </a:pPr>
            <a:r>
              <a:rPr lang="en" sz="1333" b="1">
                <a:solidFill>
                  <a:srgbClr val="008000"/>
                </a:solidFill>
              </a:rPr>
              <a:t>IPSEC</a:t>
            </a:r>
          </a:p>
        </p:txBody>
      </p:sp>
      <p:sp>
        <p:nvSpPr>
          <p:cNvPr id="104" name="Shape 104"/>
          <p:cNvSpPr txBox="1">
            <a:spLocks noGrp="1"/>
          </p:cNvSpPr>
          <p:nvPr>
            <p:ph type="subTitle" idx="1"/>
          </p:nvPr>
        </p:nvSpPr>
        <p:spPr>
          <a:xfrm>
            <a:off x="8010368" y="5258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Clr>
                <a:schemeClr val="dk1"/>
              </a:buClr>
              <a:buSzPct val="25000"/>
            </a:pPr>
            <a:r>
              <a:rPr lang="en" sz="1200" b="1"/>
              <a:t>METRICS &amp; DASHBOARDS</a:t>
            </a:r>
          </a:p>
          <a:p>
            <a:pPr algn="l">
              <a:buSzPct val="25000"/>
            </a:pPr>
            <a:endParaRPr sz="1200" b="1"/>
          </a:p>
          <a:p>
            <a:pPr algn="l">
              <a:buSzPct val="25000"/>
            </a:pPr>
            <a:endParaRPr sz="1067"/>
          </a:p>
          <a:p>
            <a:pPr algn="l">
              <a:buSzPct val="25000"/>
            </a:pPr>
            <a:endParaRPr sz="1067"/>
          </a:p>
          <a:p>
            <a:pPr algn="l">
              <a:buSzPct val="25000"/>
            </a:pPr>
            <a:endParaRPr sz="1067"/>
          </a:p>
          <a:p>
            <a:pPr algn="l">
              <a:buSzPct val="25000"/>
            </a:pPr>
            <a:r>
              <a:rPr lang="en" sz="1067" b="1">
                <a:solidFill>
                  <a:srgbClr val="008000"/>
                </a:solidFill>
              </a:rPr>
              <a:t>PCF Metrics</a:t>
            </a:r>
          </a:p>
          <a:p>
            <a:pPr algn="l">
              <a:buSzPct val="25000"/>
            </a:pPr>
            <a:endParaRPr sz="1067" b="1">
              <a:solidFill>
                <a:srgbClr val="008000"/>
              </a:solidFill>
            </a:endParaRPr>
          </a:p>
          <a:p>
            <a:pPr algn="l">
              <a:buSzPct val="25000"/>
            </a:pPr>
            <a:endParaRPr sz="1067" b="1">
              <a:solidFill>
                <a:srgbClr val="008000"/>
              </a:solidFill>
            </a:endParaRPr>
          </a:p>
          <a:p>
            <a:pPr algn="l">
              <a:buSzPct val="25000"/>
            </a:pPr>
            <a:endParaRPr sz="1067" b="1">
              <a:solidFill>
                <a:srgbClr val="008000"/>
              </a:solidFill>
            </a:endParaRPr>
          </a:p>
          <a:p>
            <a:pPr algn="l">
              <a:buSzPct val="25000"/>
            </a:pPr>
            <a:r>
              <a:rPr lang="en" sz="1067" b="1">
                <a:solidFill>
                  <a:srgbClr val="008000"/>
                </a:solidFill>
              </a:rPr>
              <a:t>PCF Logging</a:t>
            </a:r>
          </a:p>
        </p:txBody>
      </p:sp>
      <p:sp>
        <p:nvSpPr>
          <p:cNvPr id="105" name="Shape 105"/>
          <p:cNvSpPr txBox="1"/>
          <p:nvPr/>
        </p:nvSpPr>
        <p:spPr>
          <a:xfrm>
            <a:off x="7477833" y="5595100"/>
            <a:ext cx="1981200" cy="280800"/>
          </a:xfrm>
          <a:prstGeom prst="rect">
            <a:avLst/>
          </a:prstGeom>
          <a:noFill/>
          <a:ln>
            <a:noFill/>
          </a:ln>
        </p:spPr>
        <p:txBody>
          <a:bodyPr lIns="121900" tIns="121900" rIns="121900" bIns="121900" anchor="t" anchorCtr="0">
            <a:noAutofit/>
          </a:bodyPr>
          <a:lstStyle/>
          <a:p>
            <a:pPr defTabSz="609585">
              <a:buClr>
                <a:srgbClr val="008000"/>
              </a:buClr>
              <a:buSzPct val="25000"/>
            </a:pPr>
            <a:r>
              <a:rPr lang="en" sz="1333" b="1">
                <a:solidFill>
                  <a:srgbClr val="008000"/>
                </a:solidFill>
                <a:latin typeface="Arial"/>
                <a:ea typeface="Arial"/>
                <a:cs typeface="Arial"/>
                <a:sym typeface="Arial"/>
              </a:rPr>
              <a:t>BOSH</a:t>
            </a:r>
          </a:p>
        </p:txBody>
      </p:sp>
      <p:sp>
        <p:nvSpPr>
          <p:cNvPr id="106" name="Shape 106"/>
          <p:cNvSpPr txBox="1"/>
          <p:nvPr/>
        </p:nvSpPr>
        <p:spPr>
          <a:xfrm>
            <a:off x="2565388" y="4343333"/>
            <a:ext cx="3058797" cy="280800"/>
          </a:xfrm>
          <a:prstGeom prst="rect">
            <a:avLst/>
          </a:prstGeom>
          <a:noFill/>
          <a:ln>
            <a:noFill/>
          </a:ln>
        </p:spPr>
        <p:txBody>
          <a:bodyPr lIns="121900" tIns="121900" rIns="121900" bIns="121900" anchor="t" anchorCtr="0">
            <a:noAutofit/>
          </a:bodyPr>
          <a:lstStyle/>
          <a:p>
            <a:pPr defTabSz="609585">
              <a:buClr>
                <a:srgbClr val="008000"/>
              </a:buClr>
              <a:buSzPct val="25000"/>
            </a:pPr>
            <a:r>
              <a:rPr lang="en" sz="1067" b="1" dirty="0">
                <a:solidFill>
                  <a:srgbClr val="008000"/>
                </a:solidFill>
                <a:latin typeface="Arial"/>
                <a:ea typeface="Arial"/>
                <a:cs typeface="Arial"/>
                <a:sym typeface="Arial"/>
              </a:rPr>
              <a:t>        </a:t>
            </a:r>
            <a:r>
              <a:rPr lang="en" sz="1333" b="1" dirty="0">
                <a:solidFill>
                  <a:srgbClr val="008000"/>
                </a:solidFill>
                <a:latin typeface="Arial"/>
                <a:ea typeface="Arial"/>
                <a:cs typeface="Arial"/>
                <a:sym typeface="Arial"/>
              </a:rPr>
              <a:t>Docker                         RunC </a:t>
            </a:r>
          </a:p>
        </p:txBody>
      </p:sp>
      <p:sp>
        <p:nvSpPr>
          <p:cNvPr id="107" name="Shape 107"/>
          <p:cNvSpPr txBox="1"/>
          <p:nvPr/>
        </p:nvSpPr>
        <p:spPr>
          <a:xfrm>
            <a:off x="6382134" y="4383131"/>
            <a:ext cx="3076868" cy="604900"/>
          </a:xfrm>
          <a:prstGeom prst="rect">
            <a:avLst/>
          </a:prstGeom>
          <a:noFill/>
          <a:ln>
            <a:noFill/>
          </a:ln>
        </p:spPr>
        <p:txBody>
          <a:bodyPr lIns="121900" tIns="121900" rIns="121900" bIns="121900" anchor="t" anchorCtr="0">
            <a:noAutofit/>
          </a:bodyPr>
          <a:lstStyle/>
          <a:p>
            <a:pPr defTabSz="609585">
              <a:buClr>
                <a:srgbClr val="000000"/>
              </a:buClr>
            </a:pPr>
            <a:endParaRPr sz="1067">
              <a:solidFill>
                <a:srgbClr val="000000"/>
              </a:solidFill>
              <a:latin typeface="Arial"/>
              <a:ea typeface="Arial"/>
              <a:cs typeface="Arial"/>
              <a:sym typeface="Arial"/>
            </a:endParaRPr>
          </a:p>
        </p:txBody>
      </p:sp>
      <p:sp>
        <p:nvSpPr>
          <p:cNvPr id="108" name="Shape 108"/>
          <p:cNvSpPr txBox="1"/>
          <p:nvPr/>
        </p:nvSpPr>
        <p:spPr>
          <a:xfrm>
            <a:off x="2944052" y="3244679"/>
            <a:ext cx="832400" cy="785484"/>
          </a:xfrm>
          <a:prstGeom prst="rect">
            <a:avLst/>
          </a:prstGeom>
          <a:noFill/>
          <a:ln>
            <a:noFill/>
          </a:ln>
        </p:spPr>
        <p:txBody>
          <a:bodyPr lIns="121900" tIns="121900" rIns="121900" bIns="121900" anchor="t" anchorCtr="0">
            <a:noAutofit/>
          </a:bodyPr>
          <a:lstStyle/>
          <a:p>
            <a:pPr defTabSz="609585">
              <a:buClr>
                <a:srgbClr val="008000"/>
              </a:buClr>
              <a:buSzPct val="25000"/>
            </a:pPr>
            <a:r>
              <a:rPr lang="en" sz="1067" b="1" dirty="0">
                <a:solidFill>
                  <a:srgbClr val="008000"/>
                </a:solidFill>
                <a:latin typeface="Arial"/>
                <a:ea typeface="Arial"/>
                <a:cs typeface="Arial"/>
                <a:sym typeface="Arial"/>
              </a:rPr>
              <a:t>Ruby</a:t>
            </a:r>
          </a:p>
          <a:p>
            <a:pPr defTabSz="609585">
              <a:buClr>
                <a:srgbClr val="008000"/>
              </a:buClr>
              <a:buSzPct val="25000"/>
            </a:pPr>
            <a:r>
              <a:rPr lang="en-US" sz="1067" b="1" dirty="0">
                <a:solidFill>
                  <a:srgbClr val="008000"/>
                </a:solidFill>
                <a:latin typeface="Arial"/>
              </a:rPr>
              <a:t>Node</a:t>
            </a:r>
          </a:p>
          <a:p>
            <a:pPr defTabSz="609585">
              <a:buClr>
                <a:srgbClr val="008000"/>
              </a:buClr>
              <a:buSzPct val="25000"/>
            </a:pPr>
            <a:r>
              <a:rPr lang="en-US" sz="1067" b="1" dirty="0">
                <a:solidFill>
                  <a:srgbClr val="008000"/>
                </a:solidFill>
                <a:latin typeface="Arial"/>
                <a:ea typeface="Arial"/>
                <a:cs typeface="Arial"/>
                <a:sym typeface="Arial"/>
              </a:rPr>
              <a:t>Go</a:t>
            </a:r>
          </a:p>
          <a:p>
            <a:pPr defTabSz="609585">
              <a:buClr>
                <a:srgbClr val="008000"/>
              </a:buClr>
              <a:buSzPct val="25000"/>
            </a:pPr>
            <a:endParaRPr lang="en-US" sz="1067" b="1" dirty="0">
              <a:solidFill>
                <a:srgbClr val="008000"/>
              </a:solidFill>
              <a:latin typeface="Arial"/>
              <a:ea typeface="Arial"/>
              <a:cs typeface="Arial"/>
              <a:sym typeface="Arial"/>
            </a:endParaRPr>
          </a:p>
        </p:txBody>
      </p:sp>
      <p:grpSp>
        <p:nvGrpSpPr>
          <p:cNvPr id="109" name="Shape 109"/>
          <p:cNvGrpSpPr/>
          <p:nvPr/>
        </p:nvGrpSpPr>
        <p:grpSpPr>
          <a:xfrm>
            <a:off x="49937" y="2875462"/>
            <a:ext cx="248607" cy="235527"/>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4345434" y="5258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Clr>
                <a:schemeClr val="dk1"/>
              </a:buClr>
              <a:buSzPct val="25000"/>
            </a:pPr>
            <a:r>
              <a:rPr lang="en" sz="1333" b="1">
                <a:solidFill>
                  <a:schemeClr val="dk1"/>
                </a:solidFill>
              </a:rPr>
              <a:t>CI / CD</a:t>
            </a:r>
          </a:p>
          <a:p>
            <a:pPr algn="l">
              <a:buSzPct val="25000"/>
            </a:pPr>
            <a:endParaRPr sz="1600" b="1">
              <a:solidFill>
                <a:schemeClr val="dk1"/>
              </a:solidFill>
            </a:endParaRPr>
          </a:p>
        </p:txBody>
      </p:sp>
      <p:sp>
        <p:nvSpPr>
          <p:cNvPr id="113" name="Shape 113"/>
          <p:cNvSpPr txBox="1"/>
          <p:nvPr/>
        </p:nvSpPr>
        <p:spPr>
          <a:xfrm>
            <a:off x="5375000" y="793883"/>
            <a:ext cx="832400" cy="280800"/>
          </a:xfrm>
          <a:prstGeom prst="rect">
            <a:avLst/>
          </a:prstGeom>
          <a:noFill/>
          <a:ln>
            <a:noFill/>
          </a:ln>
        </p:spPr>
        <p:txBody>
          <a:bodyPr lIns="121900" tIns="121900" rIns="121900" bIns="121900" anchor="t" anchorCtr="0">
            <a:noAutofit/>
          </a:bodyPr>
          <a:lstStyle/>
          <a:p>
            <a:pPr defTabSz="609585">
              <a:buClr>
                <a:srgbClr val="000000"/>
              </a:buClr>
            </a:pPr>
            <a:endParaRPr sz="1067">
              <a:solidFill>
                <a:srgbClr val="000000"/>
              </a:solidFill>
              <a:latin typeface="Arial"/>
              <a:ea typeface="Arial"/>
              <a:cs typeface="Arial"/>
              <a:sym typeface="Arial"/>
            </a:endParaRPr>
          </a:p>
          <a:p>
            <a:pPr defTabSz="609585">
              <a:buClr>
                <a:srgbClr val="000000"/>
              </a:buClr>
            </a:pPr>
            <a:endParaRPr sz="1067">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215101" y="5492800"/>
            <a:ext cx="2079999" cy="1278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NETWORKING</a:t>
            </a:r>
          </a:p>
          <a:p>
            <a:pPr algn="l">
              <a:buSzPct val="25000"/>
            </a:pPr>
            <a:endParaRPr sz="1067"/>
          </a:p>
          <a:p>
            <a:pPr algn="l">
              <a:buSzPct val="25000"/>
            </a:pPr>
            <a:endParaRPr sz="1067"/>
          </a:p>
        </p:txBody>
      </p:sp>
      <p:sp>
        <p:nvSpPr>
          <p:cNvPr id="115" name="Shape 115"/>
          <p:cNvSpPr txBox="1">
            <a:spLocks noGrp="1"/>
          </p:cNvSpPr>
          <p:nvPr>
            <p:ph type="subTitle" idx="1"/>
          </p:nvPr>
        </p:nvSpPr>
        <p:spPr>
          <a:xfrm>
            <a:off x="215101" y="4183333"/>
            <a:ext cx="2079999" cy="1222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MONITORING / LOGGING</a:t>
            </a:r>
          </a:p>
        </p:txBody>
      </p:sp>
      <p:sp>
        <p:nvSpPr>
          <p:cNvPr id="116" name="Shape 116"/>
          <p:cNvSpPr/>
          <p:nvPr/>
        </p:nvSpPr>
        <p:spPr>
          <a:xfrm>
            <a:off x="9812067" y="395034"/>
            <a:ext cx="314000" cy="6422397"/>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5464433" y="935499"/>
            <a:ext cx="413200" cy="4132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4516783" y="822921"/>
            <a:ext cx="614000" cy="5620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3297565" y="963933"/>
            <a:ext cx="770000" cy="6428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7125502" y="1074683"/>
            <a:ext cx="709193" cy="686204"/>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7125501" y="1931578"/>
            <a:ext cx="709193" cy="658940"/>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8981304" y="1468928"/>
            <a:ext cx="608283" cy="608283"/>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432956" y="1044658"/>
            <a:ext cx="580817" cy="580817"/>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72125" y="1044877"/>
            <a:ext cx="653009" cy="626984"/>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98542" y="2037109"/>
            <a:ext cx="626593" cy="559755"/>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432956" y="2048611"/>
            <a:ext cx="580817" cy="5515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566612" y="3375687"/>
            <a:ext cx="601897" cy="556555"/>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5624189" y="3519907"/>
            <a:ext cx="460947" cy="460947"/>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4716165" y="1931578"/>
            <a:ext cx="1308715" cy="988956"/>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8945914" y="4228445"/>
            <a:ext cx="513087" cy="513087"/>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494894" y="4499861"/>
            <a:ext cx="448705" cy="408792"/>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410072" y="4444148"/>
            <a:ext cx="413389" cy="433545"/>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494894" y="4902231"/>
            <a:ext cx="448705" cy="438632"/>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3776453" y="4293075"/>
            <a:ext cx="817788" cy="379583"/>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894179" y="6490564"/>
            <a:ext cx="597200" cy="1672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5201985" y="6454361"/>
            <a:ext cx="619600" cy="2396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6651661" y="6358368"/>
            <a:ext cx="545376" cy="232475"/>
          </a:xfrm>
          <a:prstGeom prst="rect">
            <a:avLst/>
          </a:prstGeom>
          <a:noFill/>
          <a:ln>
            <a:noFill/>
          </a:ln>
        </p:spPr>
      </p:pic>
      <p:grpSp>
        <p:nvGrpSpPr>
          <p:cNvPr id="138" name="Shape 138"/>
          <p:cNvGrpSpPr/>
          <p:nvPr/>
        </p:nvGrpSpPr>
        <p:grpSpPr>
          <a:xfrm>
            <a:off x="8826127" y="6299203"/>
            <a:ext cx="832480" cy="344963"/>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 sz="1333">
                  <a:solidFill>
                    <a:srgbClr val="000000"/>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5944390" y="4850176"/>
            <a:ext cx="526021" cy="526021"/>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5331664" y="4293074"/>
            <a:ext cx="693216" cy="379583"/>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7260155" y="3519907"/>
            <a:ext cx="460947" cy="460947"/>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8923728" y="3415699"/>
            <a:ext cx="460800" cy="4608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98543" y="5870102"/>
            <a:ext cx="770160" cy="577621"/>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401600" y="5870104"/>
            <a:ext cx="650864" cy="577621"/>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5896165" y="5519991"/>
            <a:ext cx="614000" cy="4616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3533869" y="3375687"/>
            <a:ext cx="635460" cy="635460"/>
          </a:xfrm>
          <a:prstGeom prst="rect">
            <a:avLst/>
          </a:prstGeom>
          <a:noFill/>
          <a:ln>
            <a:noFill/>
          </a:ln>
        </p:spPr>
      </p:pic>
      <p:sp>
        <p:nvSpPr>
          <p:cNvPr id="149" name="Shape 149"/>
          <p:cNvSpPr txBox="1"/>
          <p:nvPr/>
        </p:nvSpPr>
        <p:spPr>
          <a:xfrm>
            <a:off x="229147" y="1687455"/>
            <a:ext cx="1953531"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MySQL</a:t>
            </a:r>
            <a:r>
              <a:rPr lang="en" sz="1333">
                <a:solidFill>
                  <a:srgbClr val="008000"/>
                </a:solidFill>
                <a:latin typeface="Arial"/>
                <a:ea typeface="Arial"/>
                <a:cs typeface="Arial"/>
                <a:sym typeface="Arial"/>
              </a:rPr>
              <a:t>          </a:t>
            </a:r>
            <a:r>
              <a:rPr lang="en" sz="1333" b="1">
                <a:solidFill>
                  <a:srgbClr val="008000"/>
                </a:solidFill>
                <a:latin typeface="Arial"/>
                <a:ea typeface="Arial"/>
                <a:cs typeface="Arial"/>
                <a:sym typeface="Arial"/>
              </a:rPr>
              <a:t>Gemfire</a:t>
            </a:r>
          </a:p>
        </p:txBody>
      </p:sp>
      <p:sp>
        <p:nvSpPr>
          <p:cNvPr id="150" name="Shape 150"/>
          <p:cNvSpPr txBox="1"/>
          <p:nvPr/>
        </p:nvSpPr>
        <p:spPr>
          <a:xfrm>
            <a:off x="277517" y="2531201"/>
            <a:ext cx="1953531"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Redis</a:t>
            </a:r>
            <a:r>
              <a:rPr lang="en" sz="1333">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Pivotal</a:t>
            </a:r>
            <a:r>
              <a:rPr lang="en" sz="1333" b="1">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HD</a:t>
            </a:r>
          </a:p>
        </p:txBody>
      </p:sp>
      <p:sp>
        <p:nvSpPr>
          <p:cNvPr id="151" name="Shape 151"/>
          <p:cNvSpPr txBox="1"/>
          <p:nvPr/>
        </p:nvSpPr>
        <p:spPr>
          <a:xfrm>
            <a:off x="2482333" y="1044667"/>
            <a:ext cx="832400" cy="369200"/>
          </a:xfrm>
          <a:prstGeom prst="rect">
            <a:avLst/>
          </a:prstGeom>
          <a:noFill/>
          <a:ln>
            <a:noFill/>
          </a:ln>
        </p:spPr>
        <p:txBody>
          <a:bodyPr lIns="121900" tIns="60933" rIns="121900" bIns="60933" anchor="t" anchorCtr="0">
            <a:noAutofit/>
          </a:bodyPr>
          <a:lstStyle/>
          <a:p>
            <a:pPr defTabSz="609585">
              <a:buClr>
                <a:srgbClr val="008000"/>
              </a:buClr>
              <a:buSzPct val="25000"/>
            </a:pPr>
            <a:r>
              <a:rPr lang="en" sz="1600" b="1">
                <a:solidFill>
                  <a:srgbClr val="008000"/>
                </a:solidFill>
                <a:latin typeface="Arial"/>
                <a:ea typeface="Arial"/>
                <a:cs typeface="Arial"/>
                <a:sym typeface="Arial"/>
              </a:rPr>
              <a:t>Gitlab</a:t>
            </a:r>
          </a:p>
        </p:txBody>
      </p:sp>
      <p:sp>
        <p:nvSpPr>
          <p:cNvPr id="152" name="Shape 152"/>
          <p:cNvSpPr txBox="1"/>
          <p:nvPr/>
        </p:nvSpPr>
        <p:spPr>
          <a:xfrm>
            <a:off x="4361044" y="1306373"/>
            <a:ext cx="1944123"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Jenkins</a:t>
            </a:r>
            <a:r>
              <a:rPr lang="en" sz="1333">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Artifactory</a:t>
            </a:r>
            <a:r>
              <a:rPr lang="en" sz="1333">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3532763" y="2191830"/>
            <a:ext cx="561999" cy="561999"/>
          </a:xfrm>
          <a:prstGeom prst="rect">
            <a:avLst/>
          </a:prstGeom>
          <a:noFill/>
          <a:ln>
            <a:noFill/>
          </a:ln>
        </p:spPr>
      </p:pic>
      <p:sp>
        <p:nvSpPr>
          <p:cNvPr id="154" name="Shape 154"/>
          <p:cNvSpPr txBox="1"/>
          <p:nvPr/>
        </p:nvSpPr>
        <p:spPr>
          <a:xfrm>
            <a:off x="183092" y="3519907"/>
            <a:ext cx="1715232" cy="533479"/>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Spring Cloud</a:t>
            </a:r>
          </a:p>
          <a:p>
            <a:pPr defTabSz="609585">
              <a:buClr>
                <a:srgbClr val="008000"/>
              </a:buClr>
              <a:buSzPct val="25000"/>
            </a:pPr>
            <a:r>
              <a:rPr lang="en" sz="1333" b="1">
                <a:solidFill>
                  <a:srgbClr val="008000"/>
                </a:solidFill>
                <a:latin typeface="Arial"/>
                <a:ea typeface="Arial"/>
                <a:cs typeface="Arial"/>
                <a:sym typeface="Arial"/>
              </a:rPr>
              <a:t>Dataflow</a:t>
            </a:r>
          </a:p>
        </p:txBody>
      </p:sp>
      <p:sp>
        <p:nvSpPr>
          <p:cNvPr id="155" name="Shape 155"/>
          <p:cNvSpPr txBox="1"/>
          <p:nvPr/>
        </p:nvSpPr>
        <p:spPr>
          <a:xfrm>
            <a:off x="7721102" y="4383131"/>
            <a:ext cx="1105028"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RabbitMQ</a:t>
            </a:r>
          </a:p>
        </p:txBody>
      </p:sp>
      <p:sp>
        <p:nvSpPr>
          <p:cNvPr id="156" name="Shape 156"/>
          <p:cNvSpPr txBox="1"/>
          <p:nvPr/>
        </p:nvSpPr>
        <p:spPr>
          <a:xfrm>
            <a:off x="6962371" y="4988031"/>
            <a:ext cx="2738780"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PCF Elastic Runtime</a:t>
            </a:r>
          </a:p>
        </p:txBody>
      </p:sp>
      <p:sp>
        <p:nvSpPr>
          <p:cNvPr id="157" name="Shape 157"/>
          <p:cNvSpPr txBox="1"/>
          <p:nvPr/>
        </p:nvSpPr>
        <p:spPr>
          <a:xfrm>
            <a:off x="229151" y="6457577"/>
            <a:ext cx="1915048"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HA Proxy       Router</a:t>
            </a:r>
          </a:p>
        </p:txBody>
      </p:sp>
      <p:grpSp>
        <p:nvGrpSpPr>
          <p:cNvPr id="159" name="Shape 159"/>
          <p:cNvGrpSpPr/>
          <p:nvPr/>
        </p:nvGrpSpPr>
        <p:grpSpPr>
          <a:xfrm>
            <a:off x="10145988" y="3586990"/>
            <a:ext cx="1828029" cy="140104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121900" tIns="0" rIns="121900" bIns="0" anchor="ctr" anchorCtr="0">
                  <a:noAutofit/>
                </a:bodyPr>
                <a:lstStyle/>
                <a:p>
                  <a:pPr defTabSz="609585">
                    <a:buClr>
                      <a:srgbClr val="F2F2F2"/>
                    </a:buClr>
                    <a:buSzPct val="25000"/>
                  </a:pPr>
                  <a:r>
                    <a:rPr lang="en" sz="1600">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121900" tIns="0" rIns="121900" bIns="0" anchor="ctr" anchorCtr="0">
                  <a:noAutofit/>
                </a:bodyPr>
                <a:lstStyle/>
                <a:p>
                  <a:pPr defTabSz="609585">
                    <a:buClr>
                      <a:srgbClr val="F2F2F2"/>
                    </a:buClr>
                    <a:buSzPct val="25000"/>
                  </a:pPr>
                  <a:r>
                    <a:rPr lang="en-US" sz="1600" dirty="0">
                      <a:solidFill>
                        <a:srgbClr val="F2F2F2"/>
                      </a:solidFill>
                      <a:latin typeface="Calibri"/>
                      <a:ea typeface="Calibri"/>
                      <a:cs typeface="Calibri"/>
                      <a:sym typeface="Calibri"/>
                    </a:rPr>
                    <a:t>PCF Managed</a:t>
                  </a:r>
                  <a:endParaRPr lang="en" sz="1600"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480" dirty="0">
                    <a:solidFill>
                      <a:srgbClr val="000000"/>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121900" tIns="60933" rIns="121900" bIns="60933" anchor="ctr" anchorCtr="0">
                <a:noAutofit/>
              </a:bodyPr>
              <a:lstStyle/>
              <a:p>
                <a:pPr algn="ctr" defTabSz="609585">
                  <a:lnSpc>
                    <a:spcPct val="80000"/>
                  </a:lnSpc>
                  <a:buClr>
                    <a:srgbClr val="000000"/>
                  </a:buClr>
                </a:pPr>
                <a:endParaRPr sz="600">
                  <a:solidFill>
                    <a:srgbClr val="FFFFFF"/>
                  </a:solidFill>
                  <a:latin typeface="Arial"/>
                  <a:ea typeface="Arial"/>
                  <a:cs typeface="Arial"/>
                  <a:sym typeface="Arial"/>
                </a:endParaRPr>
              </a:p>
            </p:txBody>
          </p:sp>
        </p:grpSp>
      </p:grpSp>
      <p:grpSp>
        <p:nvGrpSpPr>
          <p:cNvPr id="168" name="Shape 168"/>
          <p:cNvGrpSpPr/>
          <p:nvPr/>
        </p:nvGrpSpPr>
        <p:grpSpPr>
          <a:xfrm>
            <a:off x="10164755" y="5075398"/>
            <a:ext cx="1829483" cy="140103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 sz="1600">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600" dirty="0">
                      <a:solidFill>
                        <a:srgbClr val="F2F2F2"/>
                      </a:solidFill>
                      <a:latin typeface="Calibri"/>
                      <a:ea typeface="Calibri"/>
                      <a:cs typeface="Calibri"/>
                      <a:sym typeface="Calibri"/>
                    </a:rPr>
                    <a:t>Corp Managed</a:t>
                  </a:r>
                </a:p>
                <a:p>
                  <a:pPr defTabSz="609585">
                    <a:buClr>
                      <a:srgbClr val="F2F2F2"/>
                    </a:buClr>
                    <a:buSzPct val="25000"/>
                  </a:pPr>
                  <a:r>
                    <a:rPr lang="en-US" sz="1600" dirty="0">
                      <a:solidFill>
                        <a:srgbClr val="F2F2F2"/>
                      </a:solidFill>
                      <a:latin typeface="Calibri"/>
                      <a:ea typeface="Calibri"/>
                      <a:cs typeface="Calibri"/>
                      <a:sym typeface="Calibri"/>
                    </a:rPr>
                    <a:t>(or external)</a:t>
                  </a:r>
                  <a:endParaRPr lang="en" sz="1600"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480" dirty="0">
                    <a:solidFill>
                      <a:srgbClr val="000000"/>
                    </a:solidFill>
                    <a:latin typeface="Arial"/>
                    <a:ea typeface="Arial"/>
                    <a:cs typeface="Arial"/>
                    <a:sym typeface="Arial"/>
                  </a:rPr>
                  <a:t>User Provided</a:t>
                </a:r>
                <a:endParaRPr lang="en" sz="1480" dirty="0">
                  <a:solidFill>
                    <a:srgbClr val="000000"/>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600">
                  <a:solidFill>
                    <a:srgbClr val="FFFFFF"/>
                  </a:solidFill>
                  <a:latin typeface="Arial"/>
                  <a:ea typeface="Arial"/>
                  <a:cs typeface="Arial"/>
                  <a:sym typeface="Arial"/>
                </a:endParaRPr>
              </a:p>
            </p:txBody>
          </p:sp>
        </p:grpSp>
      </p:grpSp>
      <p:grpSp>
        <p:nvGrpSpPr>
          <p:cNvPr id="177" name="Shape 177"/>
          <p:cNvGrpSpPr/>
          <p:nvPr/>
        </p:nvGrpSpPr>
        <p:grpSpPr>
          <a:xfrm>
            <a:off x="10145987" y="947632"/>
            <a:ext cx="2046011" cy="1163101"/>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 sz="1333">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121900" tIns="0" rIns="121900" bIns="0" anchor="ctr" anchorCtr="0">
                  <a:noAutofit/>
                </a:bodyPr>
                <a:lstStyle/>
                <a:p>
                  <a:pPr algn="ctr" defTabSz="609585">
                    <a:buClr>
                      <a:srgbClr val="F2F2F2"/>
                    </a:buClr>
                    <a:buSzPct val="25000"/>
                  </a:pPr>
                  <a:r>
                    <a:rPr lang="en-US" sz="1233" dirty="0">
                      <a:solidFill>
                        <a:srgbClr val="F2F2F2"/>
                      </a:solidFill>
                      <a:latin typeface="Calibri"/>
                      <a:ea typeface="Calibri"/>
                      <a:cs typeface="Calibri"/>
                      <a:sym typeface="Calibri"/>
                    </a:rPr>
                    <a:t>BOSH Director </a:t>
                  </a:r>
                </a:p>
                <a:p>
                  <a:pPr algn="ctr" defTabSz="609585">
                    <a:buClr>
                      <a:srgbClr val="F2F2F2"/>
                    </a:buClr>
                    <a:buSzPct val="25000"/>
                  </a:pPr>
                  <a:r>
                    <a:rPr lang="en-US" sz="1233" dirty="0">
                      <a:solidFill>
                        <a:srgbClr val="F2F2F2"/>
                      </a:solidFill>
                      <a:latin typeface="Calibri"/>
                      <a:ea typeface="Calibri"/>
                      <a:cs typeface="Calibri"/>
                      <a:sym typeface="Calibri"/>
                    </a:rPr>
                    <a:t>CF CLI + API</a:t>
                  </a:r>
                  <a:endParaRPr lang="en" sz="1233"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121900" tIns="60933" rIns="121900" bIns="60933" anchor="t" anchorCtr="0">
                <a:noAutofit/>
              </a:bodyPr>
              <a:lstStyle/>
              <a:p>
                <a:pPr defTabSz="609585">
                  <a:buClr>
                    <a:srgbClr val="000000"/>
                  </a:buClr>
                  <a:buSzPct val="25000"/>
                </a:pPr>
                <a:r>
                  <a:rPr lang="en-US" sz="1233" dirty="0">
                    <a:solidFill>
                      <a:srgbClr val="000000"/>
                    </a:solidFill>
                    <a:latin typeface="Arial"/>
                    <a:ea typeface="Arial"/>
                    <a:cs typeface="Arial"/>
                    <a:sym typeface="Arial"/>
                  </a:rPr>
                  <a:t>Ops </a:t>
                </a:r>
                <a:r>
                  <a:rPr lang="en" sz="1233" dirty="0">
                    <a:solidFill>
                      <a:srgbClr val="000000"/>
                    </a:solidFill>
                    <a:latin typeface="Arial"/>
                    <a:ea typeface="Arial"/>
                    <a:cs typeface="Arial"/>
                    <a:sym typeface="Arial"/>
                  </a:rPr>
                  <a:t>Manager</a:t>
                </a:r>
                <a:r>
                  <a:rPr lang="en-US" sz="1233" dirty="0">
                    <a:solidFill>
                      <a:srgbClr val="000000"/>
                    </a:solidFill>
                    <a:latin typeface="Arial"/>
                    <a:ea typeface="Arial"/>
                    <a:cs typeface="Arial"/>
                    <a:sym typeface="Arial"/>
                  </a:rPr>
                  <a:t> (Admin)</a:t>
                </a:r>
                <a:endParaRPr lang="en" sz="1233" dirty="0">
                  <a:solidFill>
                    <a:srgbClr val="000000"/>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352512" y="4871081"/>
            <a:ext cx="554611" cy="511023"/>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9090800" y="2211836"/>
            <a:ext cx="513200" cy="476800"/>
          </a:xfrm>
          <a:prstGeom prst="rect">
            <a:avLst/>
          </a:prstGeom>
          <a:noFill/>
          <a:ln>
            <a:noFill/>
          </a:ln>
        </p:spPr>
      </p:pic>
      <p:grpSp>
        <p:nvGrpSpPr>
          <p:cNvPr id="187" name="Shape 177"/>
          <p:cNvGrpSpPr/>
          <p:nvPr/>
        </p:nvGrpSpPr>
        <p:grpSpPr>
          <a:xfrm>
            <a:off x="10164755" y="2299496"/>
            <a:ext cx="1866720" cy="1163101"/>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333" dirty="0">
                      <a:solidFill>
                        <a:srgbClr val="F2F2F2"/>
                      </a:solidFill>
                      <a:latin typeface="Calibri"/>
                      <a:ea typeface="Calibri"/>
                      <a:cs typeface="Calibri"/>
                      <a:sym typeface="Calibri"/>
                    </a:rPr>
                    <a:t>Apps </a:t>
                  </a:r>
                  <a:r>
                    <a:rPr lang="en" sz="1333" dirty="0">
                      <a:solidFill>
                        <a:srgbClr val="F2F2F2"/>
                      </a:solidFill>
                      <a:latin typeface="Calibri"/>
                      <a:ea typeface="Calibri"/>
                      <a:cs typeface="Calibri"/>
                      <a:sym typeface="Calibri"/>
                    </a:rPr>
                    <a:t>Manager 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233" dirty="0">
                      <a:solidFill>
                        <a:srgbClr val="F2F2F2"/>
                      </a:solidFill>
                      <a:latin typeface="Calibri"/>
                      <a:ea typeface="Calibri"/>
                      <a:cs typeface="Calibri"/>
                      <a:sym typeface="Calibri"/>
                    </a:rPr>
                    <a:t>Service Marketplace</a:t>
                  </a:r>
                </a:p>
                <a:p>
                  <a:pPr defTabSz="609585">
                    <a:buClr>
                      <a:srgbClr val="F2F2F2"/>
                    </a:buClr>
                    <a:buSzPct val="25000"/>
                  </a:pPr>
                  <a:r>
                    <a:rPr lang="en-US" sz="1233" dirty="0">
                      <a:solidFill>
                        <a:srgbClr val="F2F2F2"/>
                      </a:solidFill>
                      <a:latin typeface="Calibri"/>
                      <a:ea typeface="Calibri"/>
                      <a:cs typeface="Calibri"/>
                      <a:sym typeface="Calibri"/>
                    </a:rPr>
                    <a:t>CF CLI + API</a:t>
                  </a:r>
                  <a:endParaRPr lang="en" sz="1233"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233" dirty="0">
                    <a:solidFill>
                      <a:srgbClr val="000000"/>
                    </a:solidFill>
                    <a:latin typeface="Arial"/>
                    <a:ea typeface="Arial"/>
                    <a:cs typeface="Arial"/>
                    <a:sym typeface="Arial"/>
                  </a:rPr>
                  <a:t>Apps Manager (</a:t>
                </a:r>
                <a:r>
                  <a:rPr lang="en-US" sz="1233" dirty="0" err="1">
                    <a:solidFill>
                      <a:srgbClr val="000000"/>
                    </a:solidFill>
                    <a:latin typeface="Arial"/>
                    <a:ea typeface="Arial"/>
                    <a:cs typeface="Arial"/>
                    <a:sym typeface="Arial"/>
                  </a:rPr>
                  <a:t>Dev</a:t>
                </a:r>
                <a:r>
                  <a:rPr lang="en-US" sz="1233" dirty="0">
                    <a:solidFill>
                      <a:srgbClr val="000000"/>
                    </a:solidFill>
                    <a:latin typeface="Arial"/>
                    <a:ea typeface="Arial"/>
                    <a:cs typeface="Arial"/>
                    <a:sym typeface="Arial"/>
                  </a:rPr>
                  <a:t>)</a:t>
                </a:r>
                <a:endParaRPr lang="en" sz="1233" dirty="0">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7505</TotalTime>
  <Words>3150</Words>
  <Application>Microsoft Office PowerPoint</Application>
  <PresentationFormat>Widescreen</PresentationFormat>
  <Paragraphs>704</Paragraphs>
  <Slides>32</Slides>
  <Notes>27</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32</vt:i4>
      </vt:variant>
    </vt:vector>
  </HeadingPairs>
  <TitlesOfParts>
    <vt:vector size="55" baseType="lpstr">
      <vt:lpstr>ＭＳ Ｐゴシック</vt:lpstr>
      <vt:lpstr>Arial</vt:lpstr>
      <vt:lpstr>Arial Bold</vt:lpstr>
      <vt:lpstr>Avenir Next Medium</vt:lpstr>
      <vt:lpstr>Avenir Next Regular</vt:lpstr>
      <vt:lpstr>Calibri</vt:lpstr>
      <vt:lpstr>Calibri Light</vt:lpstr>
      <vt:lpstr>FontAwesome</vt:lpstr>
      <vt:lpstr>Georgia</vt:lpstr>
      <vt:lpstr>Gill Sans</vt:lpstr>
      <vt:lpstr>Helvetica</vt:lpstr>
      <vt:lpstr>Helvetica Light</vt:lpstr>
      <vt:lpstr>Noto Sans Symbols</vt:lpstr>
      <vt:lpstr>Noto Symbol</vt:lpstr>
      <vt:lpstr>Source Sans Pro</vt:lpstr>
      <vt:lpstr>Verdana</vt:lpstr>
      <vt:lpstr>Office Theme</vt:lpstr>
      <vt:lpstr>6_Office Theme</vt:lpstr>
      <vt:lpstr>1_Pivotal_interim_040113_template_</vt:lpstr>
      <vt:lpstr>5_Office Theme</vt:lpstr>
      <vt:lpstr>1_Office Theme</vt:lpstr>
      <vt:lpstr>Pivotal_interim_040113_template_</vt:lpstr>
      <vt:lpstr>Pivotal Main</vt:lpstr>
      <vt:lpstr>Cloud Native Enterprise</vt:lpstr>
      <vt:lpstr>PowerPoint Presentation</vt:lpstr>
      <vt:lpstr>PowerPoint Presentation</vt:lpstr>
      <vt:lpstr>PowerPoint Presentation</vt:lpstr>
      <vt:lpstr>PowerPoint Presentation</vt:lpstr>
      <vt:lpstr>Software Developers Spend too Much Time NOT Writing Software</vt:lpstr>
      <vt:lpstr>Software is EVOLVING</vt:lpstr>
      <vt:lpstr>PowerPoint Presentation</vt:lpstr>
      <vt:lpstr>PowerPoint Presentation</vt:lpstr>
      <vt:lpstr>Cloud Ready Poll </vt:lpstr>
      <vt:lpstr>It Takes a Platform</vt:lpstr>
      <vt:lpstr>Cloud Native Application Platforms</vt:lpstr>
      <vt:lpstr>Helping You Modernize Efficiently at Scale</vt:lpstr>
      <vt:lpstr>Cloud Native Platforms and Contracts</vt:lpstr>
      <vt:lpstr>Application Lifecycle Management: CI/CD</vt:lpstr>
      <vt:lpstr>CI/CD via ‘CF Push’ to Cloud Foundry</vt:lpstr>
      <vt:lpstr>PowerPoint Presentation</vt:lpstr>
      <vt:lpstr>Four Levels High Availability – Built In!</vt:lpstr>
      <vt:lpstr>Pivotal CF: Technical Capabilities </vt:lpstr>
      <vt:lpstr>PowerPoint Presentation</vt:lpstr>
      <vt:lpstr>Cloud Native Design</vt:lpstr>
      <vt:lpstr>12-Factor Applications</vt:lpstr>
      <vt:lpstr>PowerPoint Presentation</vt:lpstr>
      <vt:lpstr>Microservices are NOT</vt:lpstr>
      <vt:lpstr>Microservice Architecture</vt:lpstr>
      <vt:lpstr>Domain Driven Design</vt:lpstr>
      <vt:lpstr>Strategic Domain Driven Design</vt:lpstr>
      <vt:lpstr>Tactical Domain Driven Design</vt:lpstr>
      <vt:lpstr>PowerPoint Presentation</vt:lpstr>
      <vt:lpstr>However… Microservices are Hard</vt:lpstr>
      <vt:lpstr>Challenges of Distributed Systems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Enterprise</dc:title>
  <dc:creator>Roy, Nilanjan</dc:creator>
  <cp:lastModifiedBy>Roy, Nilanjan</cp:lastModifiedBy>
  <cp:revision>16</cp:revision>
  <dcterms:created xsi:type="dcterms:W3CDTF">2019-06-01T11:31:25Z</dcterms:created>
  <dcterms:modified xsi:type="dcterms:W3CDTF">2019-06-19T12:41:44Z</dcterms:modified>
</cp:coreProperties>
</file>